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23"/>
  </p:notesMasterIdLst>
  <p:sldIdLst>
    <p:sldId id="3474" r:id="rId7"/>
    <p:sldId id="3426" r:id="rId8"/>
    <p:sldId id="10715" r:id="rId9"/>
    <p:sldId id="10725" r:id="rId10"/>
    <p:sldId id="10717" r:id="rId11"/>
    <p:sldId id="10716" r:id="rId12"/>
    <p:sldId id="10723" r:id="rId13"/>
    <p:sldId id="10701" r:id="rId14"/>
    <p:sldId id="10718" r:id="rId15"/>
    <p:sldId id="10726" r:id="rId16"/>
    <p:sldId id="10721" r:id="rId17"/>
    <p:sldId id="10720" r:id="rId18"/>
    <p:sldId id="10719" r:id="rId19"/>
    <p:sldId id="10702" r:id="rId20"/>
    <p:sldId id="10722" r:id="rId21"/>
    <p:sldId id="1070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C62F1A-CED8-BC8C-D650-0BD0603BCCD0}" name="Kate A Linden (DEECA)" initials="KL" userId="S::Kate.Linden@agriculture.vic.gov.au::2953a793-0bc3-4f86-95ac-93a5b4a00ca1" providerId="AD"/>
  <p188:author id="{DB201029-E789-A7A6-67B0-96881ED76F12}" name="Celeste X Tai (DEECA)" initials="CT" userId="S::celeste.x.tai@agriculture.vic.gov.au::5fd01cce-be86-4e52-b78c-8f175056471e" providerId="AD"/>
  <p188:author id="{69E48D41-C59E-0FED-0D09-1FE1B0D2A101}" name="Regina M Fogarty (DEECA)" initials="R(" userId="S::regina.fogarty@agriculture.vic.gov.au::31f53a26-f20c-4a22-af01-e785bc6996a4" providerId="AD"/>
  <p188:author id="{F654DA5B-8589-5EBE-79C6-DC6F5FD130BF}" name="Jennifer Shaw (DEECA)" initials="JS(" userId="S::jennifer.shaw@deeca.vic.gov.au::55ce2c15-0799-4780-8b05-3bb83cf1070b" providerId="AD"/>
  <p188:author id="{8E799666-3A2D-ADB9-57C7-ABE28F84F368}" name="Alison M Lee (DEECA)" initials="AL" userId="S::Alison.Lee@agriculture.vic.gov.au::ec23b772-9e2f-4165-ad52-a7e1ce41276e" providerId="AD"/>
  <p188:author id="{07D5738E-16E8-76E0-42EC-301397F96D9A}" name="Scott A Ison (DEECA)" initials="S(" userId="S::scott.ison@agriculture.vic.gov.au::10339af4-068a-422e-b3b7-866885cbdcc3" providerId="AD"/>
  <p188:author id="{5F0058C6-69E4-B7C0-9A4A-183C22839C9E}" name="Lauren J Hull (DEECA)" initials="LH" userId="S::lauren.hull@agriculture.vic.gov.au::ae8f1d1c-b1a1-451a-b5b1-000677d1fb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4C2"/>
    <a:srgbClr val="0057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B78CCF-B15C-93F3-C9CD-01595D68A826}" v="6" dt="2025-02-18T00:11:43.633"/>
    <p1510:client id="{8677A97A-CB94-4CB5-8CB8-5CDFB4D0C5CD}" v="3" dt="2025-02-18T00:21:37.1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138"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3CC6C-584B-4010-AD88-CFEC3E23D645}" type="datetimeFigureOut">
              <a:rPr lang="en-AU" smtClean="0"/>
              <a:t>19/02/2025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967A5A-377E-4797-9C72-C7EA0B29171B}" type="slidenum">
              <a:rPr lang="en-AU" smtClean="0"/>
              <a:t>‹#›</a:t>
            </a:fld>
            <a:endParaRPr lang="en-AU" dirty="0"/>
          </a:p>
        </p:txBody>
      </p:sp>
    </p:spTree>
    <p:extLst>
      <p:ext uri="{BB962C8B-B14F-4D97-AF65-F5344CB8AC3E}">
        <p14:creationId xmlns:p14="http://schemas.microsoft.com/office/powerpoint/2010/main" val="709810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Jess</a:t>
            </a:r>
          </a:p>
        </p:txBody>
      </p:sp>
      <p:sp>
        <p:nvSpPr>
          <p:cNvPr id="4" name="Slide Number Placeholder 3"/>
          <p:cNvSpPr>
            <a:spLocks noGrp="1"/>
          </p:cNvSpPr>
          <p:nvPr>
            <p:ph type="sldNum" sz="quarter" idx="5"/>
          </p:nvPr>
        </p:nvSpPr>
        <p:spPr/>
        <p:txBody>
          <a:bodyPr/>
          <a:lstStyle/>
          <a:p>
            <a:fld id="{131221A6-539D-E24D-80E5-007BECB4DC0F}" type="slidenum">
              <a:rPr lang="en-US" smtClean="0"/>
              <a:pPr/>
              <a:t>1</a:t>
            </a:fld>
            <a:endParaRPr lang="en-US" dirty="0"/>
          </a:p>
        </p:txBody>
      </p:sp>
    </p:spTree>
    <p:extLst>
      <p:ext uri="{BB962C8B-B14F-4D97-AF65-F5344CB8AC3E}">
        <p14:creationId xmlns:p14="http://schemas.microsoft.com/office/powerpoint/2010/main" val="1685085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70944-C5E2-6364-160C-4F9A6EAD05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122A7A-B5C4-63FD-07CA-899A17CEDA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1EE87C-6163-ACB4-4196-B46EA46F3A7F}"/>
              </a:ext>
            </a:extLst>
          </p:cNvPr>
          <p:cNvSpPr>
            <a:spLocks noGrp="1"/>
          </p:cNvSpPr>
          <p:nvPr>
            <p:ph type="body" idx="1"/>
          </p:nvPr>
        </p:nvSpPr>
        <p:spPr/>
        <p:txBody>
          <a:bodyPr/>
          <a:lstStyle/>
          <a:p>
            <a:r>
              <a:rPr lang="en-GB" dirty="0"/>
              <a:t>Jess</a:t>
            </a:r>
          </a:p>
        </p:txBody>
      </p:sp>
      <p:sp>
        <p:nvSpPr>
          <p:cNvPr id="4" name="Slide Number Placeholder 3">
            <a:extLst>
              <a:ext uri="{FF2B5EF4-FFF2-40B4-BE49-F238E27FC236}">
                <a16:creationId xmlns:a16="http://schemas.microsoft.com/office/drawing/2014/main" id="{6AFBF6F8-725F-AA25-87AB-5E8D592291F8}"/>
              </a:ext>
            </a:extLst>
          </p:cNvPr>
          <p:cNvSpPr>
            <a:spLocks noGrp="1"/>
          </p:cNvSpPr>
          <p:nvPr>
            <p:ph type="sldNum" sz="quarter" idx="5"/>
          </p:nvPr>
        </p:nvSpPr>
        <p:spPr/>
        <p:txBody>
          <a:bodyPr/>
          <a:lstStyle/>
          <a:p>
            <a:fld id="{131221A6-539D-E24D-80E5-007BECB4DC0F}" type="slidenum">
              <a:rPr lang="en-US" smtClean="0"/>
              <a:pPr/>
              <a:t>13</a:t>
            </a:fld>
            <a:endParaRPr lang="en-US" dirty="0"/>
          </a:p>
        </p:txBody>
      </p:sp>
    </p:spTree>
    <p:extLst>
      <p:ext uri="{BB962C8B-B14F-4D97-AF65-F5344CB8AC3E}">
        <p14:creationId xmlns:p14="http://schemas.microsoft.com/office/powerpoint/2010/main" val="3654100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Jess</a:t>
            </a:r>
          </a:p>
        </p:txBody>
      </p:sp>
      <p:sp>
        <p:nvSpPr>
          <p:cNvPr id="4" name="Slide Number Placeholder 3"/>
          <p:cNvSpPr>
            <a:spLocks noGrp="1"/>
          </p:cNvSpPr>
          <p:nvPr>
            <p:ph type="sldNum" sz="quarter" idx="5"/>
          </p:nvPr>
        </p:nvSpPr>
        <p:spPr/>
        <p:txBody>
          <a:bodyPr/>
          <a:lstStyle/>
          <a:p>
            <a:fld id="{131221A6-539D-E24D-80E5-007BECB4DC0F}" type="slidenum">
              <a:rPr lang="en-US" smtClean="0"/>
              <a:pPr/>
              <a:t>14</a:t>
            </a:fld>
            <a:endParaRPr lang="en-US" dirty="0"/>
          </a:p>
        </p:txBody>
      </p:sp>
    </p:spTree>
    <p:extLst>
      <p:ext uri="{BB962C8B-B14F-4D97-AF65-F5344CB8AC3E}">
        <p14:creationId xmlns:p14="http://schemas.microsoft.com/office/powerpoint/2010/main" val="1509637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CBF79-B15F-7846-F89C-CC1AF04691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616F04-870E-DD7A-3DD0-4E1D7E596B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B17B75-985A-B1B8-874C-FB137783D9DE}"/>
              </a:ext>
            </a:extLst>
          </p:cNvPr>
          <p:cNvSpPr>
            <a:spLocks noGrp="1"/>
          </p:cNvSpPr>
          <p:nvPr>
            <p:ph type="body" idx="1"/>
          </p:nvPr>
        </p:nvSpPr>
        <p:spPr/>
        <p:txBody>
          <a:bodyPr/>
          <a:lstStyle/>
          <a:p>
            <a:r>
              <a:rPr lang="en-GB" dirty="0"/>
              <a:t>Jess</a:t>
            </a:r>
          </a:p>
        </p:txBody>
      </p:sp>
      <p:sp>
        <p:nvSpPr>
          <p:cNvPr id="4" name="Slide Number Placeholder 3">
            <a:extLst>
              <a:ext uri="{FF2B5EF4-FFF2-40B4-BE49-F238E27FC236}">
                <a16:creationId xmlns:a16="http://schemas.microsoft.com/office/drawing/2014/main" id="{BDFB6EB2-DEE2-C5D9-05E9-0A87AD8F2C01}"/>
              </a:ext>
            </a:extLst>
          </p:cNvPr>
          <p:cNvSpPr>
            <a:spLocks noGrp="1"/>
          </p:cNvSpPr>
          <p:nvPr>
            <p:ph type="sldNum" sz="quarter" idx="5"/>
          </p:nvPr>
        </p:nvSpPr>
        <p:spPr/>
        <p:txBody>
          <a:bodyPr/>
          <a:lstStyle/>
          <a:p>
            <a:fld id="{131221A6-539D-E24D-80E5-007BECB4DC0F}" type="slidenum">
              <a:rPr lang="en-US" smtClean="0"/>
              <a:pPr/>
              <a:t>15</a:t>
            </a:fld>
            <a:endParaRPr lang="en-US" dirty="0"/>
          </a:p>
        </p:txBody>
      </p:sp>
    </p:spTree>
    <p:extLst>
      <p:ext uri="{BB962C8B-B14F-4D97-AF65-F5344CB8AC3E}">
        <p14:creationId xmlns:p14="http://schemas.microsoft.com/office/powerpoint/2010/main" val="3502283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Jess</a:t>
            </a:r>
          </a:p>
        </p:txBody>
      </p:sp>
      <p:sp>
        <p:nvSpPr>
          <p:cNvPr id="4" name="Slide Number Placeholder 3"/>
          <p:cNvSpPr>
            <a:spLocks noGrp="1"/>
          </p:cNvSpPr>
          <p:nvPr>
            <p:ph type="sldNum" sz="quarter" idx="5"/>
          </p:nvPr>
        </p:nvSpPr>
        <p:spPr/>
        <p:txBody>
          <a:bodyPr/>
          <a:lstStyle/>
          <a:p>
            <a:fld id="{131221A6-539D-E24D-80E5-007BECB4DC0F}" type="slidenum">
              <a:rPr lang="en-US" smtClean="0"/>
              <a:pPr/>
              <a:t>16</a:t>
            </a:fld>
            <a:endParaRPr lang="en-US" dirty="0"/>
          </a:p>
        </p:txBody>
      </p:sp>
    </p:spTree>
    <p:extLst>
      <p:ext uri="{BB962C8B-B14F-4D97-AF65-F5344CB8AC3E}">
        <p14:creationId xmlns:p14="http://schemas.microsoft.com/office/powerpoint/2010/main" val="3494850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Jess</a:t>
            </a:r>
          </a:p>
        </p:txBody>
      </p:sp>
      <p:sp>
        <p:nvSpPr>
          <p:cNvPr id="4" name="Slide Number Placeholder 3"/>
          <p:cNvSpPr>
            <a:spLocks noGrp="1"/>
          </p:cNvSpPr>
          <p:nvPr>
            <p:ph type="sldNum" sz="quarter" idx="5"/>
          </p:nvPr>
        </p:nvSpPr>
        <p:spPr/>
        <p:txBody>
          <a:bodyPr/>
          <a:lstStyle/>
          <a:p>
            <a:fld id="{131221A6-539D-E24D-80E5-007BECB4DC0F}" type="slidenum">
              <a:rPr lang="en-US" smtClean="0"/>
              <a:pPr/>
              <a:t>2</a:t>
            </a:fld>
            <a:endParaRPr lang="en-US" dirty="0"/>
          </a:p>
        </p:txBody>
      </p:sp>
    </p:spTree>
    <p:extLst>
      <p:ext uri="{BB962C8B-B14F-4D97-AF65-F5344CB8AC3E}">
        <p14:creationId xmlns:p14="http://schemas.microsoft.com/office/powerpoint/2010/main" val="1548882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73239-36AC-F014-D1E3-63474FF6AA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DB8164-1399-1DF8-4F25-2C79805296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864B73-F9E1-F42C-3403-4FD28EC7C30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0174456-67FD-DEFB-F578-AFD2D4C5D113}"/>
              </a:ext>
            </a:extLst>
          </p:cNvPr>
          <p:cNvSpPr>
            <a:spLocks noGrp="1"/>
          </p:cNvSpPr>
          <p:nvPr>
            <p:ph type="sldNum" sz="quarter" idx="5"/>
          </p:nvPr>
        </p:nvSpPr>
        <p:spPr/>
        <p:txBody>
          <a:bodyPr/>
          <a:lstStyle/>
          <a:p>
            <a:fld id="{48967A5A-377E-4797-9C72-C7EA0B29171B}" type="slidenum">
              <a:rPr lang="en-AU" smtClean="0"/>
              <a:t>4</a:t>
            </a:fld>
            <a:endParaRPr lang="en-AU" dirty="0"/>
          </a:p>
        </p:txBody>
      </p:sp>
    </p:spTree>
    <p:extLst>
      <p:ext uri="{BB962C8B-B14F-4D97-AF65-F5344CB8AC3E}">
        <p14:creationId xmlns:p14="http://schemas.microsoft.com/office/powerpoint/2010/main" val="261790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8967A5A-377E-4797-9C72-C7EA0B29171B}" type="slidenum">
              <a:rPr lang="en-AU" smtClean="0"/>
              <a:t>5</a:t>
            </a:fld>
            <a:endParaRPr lang="en-AU" dirty="0"/>
          </a:p>
        </p:txBody>
      </p:sp>
    </p:spTree>
    <p:extLst>
      <p:ext uri="{BB962C8B-B14F-4D97-AF65-F5344CB8AC3E}">
        <p14:creationId xmlns:p14="http://schemas.microsoft.com/office/powerpoint/2010/main" val="1746711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8967A5A-377E-4797-9C72-C7EA0B29171B}" type="slidenum">
              <a:rPr lang="en-AU" smtClean="0"/>
              <a:t>7</a:t>
            </a:fld>
            <a:endParaRPr lang="en-AU" dirty="0"/>
          </a:p>
        </p:txBody>
      </p:sp>
    </p:spTree>
    <p:extLst>
      <p:ext uri="{BB962C8B-B14F-4D97-AF65-F5344CB8AC3E}">
        <p14:creationId xmlns:p14="http://schemas.microsoft.com/office/powerpoint/2010/main" val="3797998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Jess</a:t>
            </a:r>
          </a:p>
        </p:txBody>
      </p:sp>
      <p:sp>
        <p:nvSpPr>
          <p:cNvPr id="4" name="Slide Number Placeholder 3"/>
          <p:cNvSpPr>
            <a:spLocks noGrp="1"/>
          </p:cNvSpPr>
          <p:nvPr>
            <p:ph type="sldNum" sz="quarter" idx="5"/>
          </p:nvPr>
        </p:nvSpPr>
        <p:spPr/>
        <p:txBody>
          <a:bodyPr/>
          <a:lstStyle/>
          <a:p>
            <a:fld id="{131221A6-539D-E24D-80E5-007BECB4DC0F}" type="slidenum">
              <a:rPr lang="en-US" smtClean="0"/>
              <a:pPr/>
              <a:t>8</a:t>
            </a:fld>
            <a:endParaRPr lang="en-US" dirty="0"/>
          </a:p>
        </p:txBody>
      </p:sp>
    </p:spTree>
    <p:extLst>
      <p:ext uri="{BB962C8B-B14F-4D97-AF65-F5344CB8AC3E}">
        <p14:creationId xmlns:p14="http://schemas.microsoft.com/office/powerpoint/2010/main" val="3722202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21B99-D50E-34DC-0735-0B49F9A93D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CCCE19-FA86-425D-D53F-F3434CF5E8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98F9CD-74C1-C456-E67E-376D2F8390BF}"/>
              </a:ext>
            </a:extLst>
          </p:cNvPr>
          <p:cNvSpPr>
            <a:spLocks noGrp="1"/>
          </p:cNvSpPr>
          <p:nvPr>
            <p:ph type="body" idx="1"/>
          </p:nvPr>
        </p:nvSpPr>
        <p:spPr/>
        <p:txBody>
          <a:bodyPr/>
          <a:lstStyle/>
          <a:p>
            <a:r>
              <a:rPr lang="en-GB" dirty="0"/>
              <a:t>Jess</a:t>
            </a:r>
          </a:p>
        </p:txBody>
      </p:sp>
      <p:sp>
        <p:nvSpPr>
          <p:cNvPr id="4" name="Slide Number Placeholder 3">
            <a:extLst>
              <a:ext uri="{FF2B5EF4-FFF2-40B4-BE49-F238E27FC236}">
                <a16:creationId xmlns:a16="http://schemas.microsoft.com/office/drawing/2014/main" id="{9198982B-9FE9-0B84-B1B7-385276960B3C}"/>
              </a:ext>
            </a:extLst>
          </p:cNvPr>
          <p:cNvSpPr>
            <a:spLocks noGrp="1"/>
          </p:cNvSpPr>
          <p:nvPr>
            <p:ph type="sldNum" sz="quarter" idx="5"/>
          </p:nvPr>
        </p:nvSpPr>
        <p:spPr/>
        <p:txBody>
          <a:bodyPr/>
          <a:lstStyle/>
          <a:p>
            <a:fld id="{131221A6-539D-E24D-80E5-007BECB4DC0F}" type="slidenum">
              <a:rPr lang="en-US" smtClean="0"/>
              <a:pPr/>
              <a:t>9</a:t>
            </a:fld>
            <a:endParaRPr lang="en-US" dirty="0"/>
          </a:p>
        </p:txBody>
      </p:sp>
    </p:spTree>
    <p:extLst>
      <p:ext uri="{BB962C8B-B14F-4D97-AF65-F5344CB8AC3E}">
        <p14:creationId xmlns:p14="http://schemas.microsoft.com/office/powerpoint/2010/main" val="1462116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B9CDC-737E-9AF3-146A-087241689C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ED14A8-6241-77B2-D403-254A040AE8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7B6C14-53C6-E528-7EDC-CEB6D69C48DC}"/>
              </a:ext>
            </a:extLst>
          </p:cNvPr>
          <p:cNvSpPr>
            <a:spLocks noGrp="1"/>
          </p:cNvSpPr>
          <p:nvPr>
            <p:ph type="body" idx="1"/>
          </p:nvPr>
        </p:nvSpPr>
        <p:spPr/>
        <p:txBody>
          <a:bodyPr/>
          <a:lstStyle/>
          <a:p>
            <a:r>
              <a:rPr lang="en-GB" dirty="0"/>
              <a:t>Jess</a:t>
            </a:r>
          </a:p>
        </p:txBody>
      </p:sp>
      <p:sp>
        <p:nvSpPr>
          <p:cNvPr id="4" name="Slide Number Placeholder 3">
            <a:extLst>
              <a:ext uri="{FF2B5EF4-FFF2-40B4-BE49-F238E27FC236}">
                <a16:creationId xmlns:a16="http://schemas.microsoft.com/office/drawing/2014/main" id="{E2744959-3FCC-B567-4371-34D7731F99A5}"/>
              </a:ext>
            </a:extLst>
          </p:cNvPr>
          <p:cNvSpPr>
            <a:spLocks noGrp="1"/>
          </p:cNvSpPr>
          <p:nvPr>
            <p:ph type="sldNum" sz="quarter" idx="5"/>
          </p:nvPr>
        </p:nvSpPr>
        <p:spPr/>
        <p:txBody>
          <a:bodyPr/>
          <a:lstStyle/>
          <a:p>
            <a:fld id="{131221A6-539D-E24D-80E5-007BECB4DC0F}" type="slidenum">
              <a:rPr lang="en-US" smtClean="0"/>
              <a:pPr/>
              <a:t>10</a:t>
            </a:fld>
            <a:endParaRPr lang="en-US" dirty="0"/>
          </a:p>
        </p:txBody>
      </p:sp>
    </p:spTree>
    <p:extLst>
      <p:ext uri="{BB962C8B-B14F-4D97-AF65-F5344CB8AC3E}">
        <p14:creationId xmlns:p14="http://schemas.microsoft.com/office/powerpoint/2010/main" val="1844176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A66DE-44C6-36CD-6AF2-11B6897903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F9351E-6BE8-C99A-6668-EDF72FFC2C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471823-AFEF-C12B-4D8B-A13E28122CCE}"/>
              </a:ext>
            </a:extLst>
          </p:cNvPr>
          <p:cNvSpPr>
            <a:spLocks noGrp="1"/>
          </p:cNvSpPr>
          <p:nvPr>
            <p:ph type="body" idx="1"/>
          </p:nvPr>
        </p:nvSpPr>
        <p:spPr/>
        <p:txBody>
          <a:bodyPr/>
          <a:lstStyle/>
          <a:p>
            <a:r>
              <a:rPr lang="en-GB" dirty="0"/>
              <a:t>Jess</a:t>
            </a:r>
          </a:p>
        </p:txBody>
      </p:sp>
      <p:sp>
        <p:nvSpPr>
          <p:cNvPr id="4" name="Slide Number Placeholder 3">
            <a:extLst>
              <a:ext uri="{FF2B5EF4-FFF2-40B4-BE49-F238E27FC236}">
                <a16:creationId xmlns:a16="http://schemas.microsoft.com/office/drawing/2014/main" id="{2D85BF28-9FC5-9979-4147-F75A8443028A}"/>
              </a:ext>
            </a:extLst>
          </p:cNvPr>
          <p:cNvSpPr>
            <a:spLocks noGrp="1"/>
          </p:cNvSpPr>
          <p:nvPr>
            <p:ph type="sldNum" sz="quarter" idx="5"/>
          </p:nvPr>
        </p:nvSpPr>
        <p:spPr/>
        <p:txBody>
          <a:bodyPr/>
          <a:lstStyle/>
          <a:p>
            <a:fld id="{131221A6-539D-E24D-80E5-007BECB4DC0F}" type="slidenum">
              <a:rPr lang="en-US" smtClean="0"/>
              <a:pPr/>
              <a:t>11</a:t>
            </a:fld>
            <a:endParaRPr lang="en-US" dirty="0"/>
          </a:p>
        </p:txBody>
      </p:sp>
    </p:spTree>
    <p:extLst>
      <p:ext uri="{BB962C8B-B14F-4D97-AF65-F5344CB8AC3E}">
        <p14:creationId xmlns:p14="http://schemas.microsoft.com/office/powerpoint/2010/main" val="597238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ver (Photo)">
    <p:bg>
      <p:bgPr>
        <a:solidFill>
          <a:srgbClr val="FFFFFF"/>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E7D9ADA-3038-5DF6-6FA0-96366411236A}"/>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4181"/>
          <a:stretch/>
        </p:blipFill>
        <p:spPr bwMode="auto">
          <a:xfrm>
            <a:off x="4200808" y="0"/>
            <a:ext cx="799119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2">
            <a:extLst>
              <a:ext uri="{FF2B5EF4-FFF2-40B4-BE49-F238E27FC236}">
                <a16:creationId xmlns:a16="http://schemas.microsoft.com/office/drawing/2014/main" id="{33D9CFA2-4EB8-BD47-ACFC-BF22C99F8E15}"/>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2D9DFE64-382A-7A40-A335-D8D03B079AC7}"/>
              </a:ext>
            </a:extLst>
          </p:cNvPr>
          <p:cNvSpPr>
            <a:spLocks noGrp="1"/>
          </p:cNvSpPr>
          <p:nvPr>
            <p:ph type="ctrTitle" hasCustomPrompt="1"/>
          </p:nvPr>
        </p:nvSpPr>
        <p:spPr>
          <a:xfrm>
            <a:off x="874801" y="1466101"/>
            <a:ext cx="4622485" cy="1062788"/>
          </a:xfrm>
        </p:spPr>
        <p:txBody>
          <a:bodyPr anchor="t" anchorCtr="0">
            <a:noAutofit/>
          </a:bodyPr>
          <a:lstStyle>
            <a:lvl1pPr algn="l">
              <a:defRPr sz="3600" b="1">
                <a:solidFill>
                  <a:schemeClr val="bg1"/>
                </a:solidFill>
              </a:defRPr>
            </a:lvl1pPr>
          </a:lstStyle>
          <a:p>
            <a:r>
              <a:rPr lang="en-US"/>
              <a:t>Click to edit </a:t>
            </a:r>
            <a:br>
              <a:rPr lang="en-US"/>
            </a:br>
            <a:r>
              <a:rPr lang="en-US"/>
              <a:t>Master title style</a:t>
            </a:r>
          </a:p>
        </p:txBody>
      </p:sp>
      <p:sp>
        <p:nvSpPr>
          <p:cNvPr id="10" name="Subtitle 2">
            <a:extLst>
              <a:ext uri="{FF2B5EF4-FFF2-40B4-BE49-F238E27FC236}">
                <a16:creationId xmlns:a16="http://schemas.microsoft.com/office/drawing/2014/main" id="{A98BB938-3228-8747-83F3-107F64812346}"/>
              </a:ext>
            </a:extLst>
          </p:cNvPr>
          <p:cNvSpPr>
            <a:spLocks noGrp="1"/>
          </p:cNvSpPr>
          <p:nvPr>
            <p:ph type="subTitle" idx="1"/>
          </p:nvPr>
        </p:nvSpPr>
        <p:spPr>
          <a:xfrm>
            <a:off x="874801" y="3429000"/>
            <a:ext cx="4121742" cy="382654"/>
          </a:xfrm>
        </p:spPr>
        <p:txBody>
          <a:bodyPr>
            <a:noAutofit/>
          </a:bodyPr>
          <a:lstStyle>
            <a:lvl1pPr marL="0" indent="0" algn="l">
              <a:buNone/>
              <a:defRPr sz="14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Date Placeholder 3">
            <a:extLst>
              <a:ext uri="{FF2B5EF4-FFF2-40B4-BE49-F238E27FC236}">
                <a16:creationId xmlns:a16="http://schemas.microsoft.com/office/drawing/2014/main" id="{65EB1B17-661A-DB41-A678-680BE28E31D0}"/>
              </a:ext>
            </a:extLst>
          </p:cNvPr>
          <p:cNvSpPr>
            <a:spLocks noGrp="1"/>
          </p:cNvSpPr>
          <p:nvPr>
            <p:ph type="dt" sz="half" idx="10"/>
          </p:nvPr>
        </p:nvSpPr>
        <p:spPr>
          <a:xfrm>
            <a:off x="874801" y="4047606"/>
            <a:ext cx="4121741" cy="281506"/>
          </a:xfrm>
        </p:spPr>
        <p:txBody>
          <a:bodyPr lIns="0" tIns="0" rIns="0" bIns="0" anchor="t" anchorCtr="0"/>
          <a:lstStyle>
            <a:lvl1pPr algn="l">
              <a:defRPr>
                <a:solidFill>
                  <a:schemeClr val="bg1"/>
                </a:solidFill>
              </a:defRPr>
            </a:lvl1pPr>
          </a:lstStyle>
          <a:p>
            <a:fld id="{3156A55D-DBB4-874F-A8A4-F0B98D8AB0CD}" type="datetime4">
              <a:rPr lang="en-AU" smtClean="0"/>
              <a:t>19 February 2025</a:t>
            </a:fld>
            <a:endParaRPr lang="en-US" dirty="0"/>
          </a:p>
        </p:txBody>
      </p:sp>
      <p:pic>
        <p:nvPicPr>
          <p:cNvPr id="8" name="Graphic 7" descr="Agriculture Victoria logo">
            <a:extLst>
              <a:ext uri="{FF2B5EF4-FFF2-40B4-BE49-F238E27FC236}">
                <a16:creationId xmlns:a16="http://schemas.microsoft.com/office/drawing/2014/main" id="{32CB00E4-D346-E84C-9702-5F8158A6EB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74801" y="5119687"/>
            <a:ext cx="2851150" cy="742950"/>
          </a:xfrm>
          <a:prstGeom prst="rect">
            <a:avLst/>
          </a:prstGeom>
        </p:spPr>
      </p:pic>
      <p:sp>
        <p:nvSpPr>
          <p:cNvPr id="2" name="Rectangle 1">
            <a:extLst>
              <a:ext uri="{FF2B5EF4-FFF2-40B4-BE49-F238E27FC236}">
                <a16:creationId xmlns:a16="http://schemas.microsoft.com/office/drawing/2014/main" id="{C9E018BA-DECF-0AE0-A894-7FCB36954913}"/>
              </a:ext>
            </a:extLst>
          </p:cNvPr>
          <p:cNvSpPr>
            <a:spLocks noChangeArrowheads="1"/>
          </p:cNvSpPr>
          <p:nvPr userDrawn="1"/>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dirty="0"/>
          </a:p>
        </p:txBody>
      </p:sp>
    </p:spTree>
    <p:extLst>
      <p:ext uri="{BB962C8B-B14F-4D97-AF65-F5344CB8AC3E}">
        <p14:creationId xmlns:p14="http://schemas.microsoft.com/office/powerpoint/2010/main" val="2496838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50141E8-7F6D-004E-B188-1F567A17B860}"/>
              </a:ext>
            </a:extLst>
          </p:cNvPr>
          <p:cNvSpPr>
            <a:spLocks noGrp="1"/>
          </p:cNvSpPr>
          <p:nvPr>
            <p:ph idx="1"/>
          </p:nvPr>
        </p:nvSpPr>
        <p:spPr>
          <a:xfrm>
            <a:off x="878400" y="2528888"/>
            <a:ext cx="10232558" cy="3285871"/>
          </a:xfrm>
        </p:spPr>
        <p:txBody>
          <a:bodyPr/>
          <a:lstStyle>
            <a:lvl1pPr>
              <a:defRPr>
                <a:solidFill>
                  <a:schemeClr val="tx1"/>
                </a:solidFill>
              </a:defRPr>
            </a:lvl1pPr>
            <a:lvl2pPr>
              <a:defRPr>
                <a:solidFill>
                  <a:schemeClr val="tx1"/>
                </a:solidFill>
              </a:defRPr>
            </a:lvl2pPr>
            <a:lvl3pPr>
              <a:defRPr>
                <a:solidFill>
                  <a:schemeClr val="tx1"/>
                </a:solidFill>
              </a:defRPr>
            </a:lvl3pPr>
            <a:lvl4pPr>
              <a:buClr>
                <a:schemeClr val="tx1"/>
              </a:buCl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F711D73B-AB65-4A47-97EF-68BCED168267}"/>
              </a:ext>
            </a:extLst>
          </p:cNvPr>
          <p:cNvSpPr>
            <a:spLocks noGrp="1"/>
          </p:cNvSpPr>
          <p:nvPr>
            <p:ph type="title" hasCustomPrompt="1"/>
          </p:nvPr>
        </p:nvSpPr>
        <p:spPr>
          <a:xfrm>
            <a:off x="878400" y="942365"/>
            <a:ext cx="10232558" cy="1053287"/>
          </a:xfrm>
        </p:spPr>
        <p:txBody>
          <a:bodyPr lIns="0" tIns="0" rIns="0" bIns="0">
            <a:noAutofit/>
          </a:bodyPr>
          <a:lstStyle>
            <a:lvl1pPr>
              <a:defRPr sz="2800">
                <a:solidFill>
                  <a:schemeClr val="tx1"/>
                </a:solidFill>
              </a:defRPr>
            </a:lvl1pPr>
          </a:lstStyle>
          <a:p>
            <a:r>
              <a:rPr lang="en-US"/>
              <a:t>Click to edit </a:t>
            </a:r>
            <a:br>
              <a:rPr lang="en-US"/>
            </a:br>
            <a:r>
              <a:rPr lang="en-US"/>
              <a:t>Master title style</a:t>
            </a:r>
          </a:p>
        </p:txBody>
      </p:sp>
      <p:sp>
        <p:nvSpPr>
          <p:cNvPr id="6" name="Slide Number Placeholder 5">
            <a:extLst>
              <a:ext uri="{FF2B5EF4-FFF2-40B4-BE49-F238E27FC236}">
                <a16:creationId xmlns:a16="http://schemas.microsoft.com/office/drawing/2014/main" id="{46DFD551-3FC9-8D42-929F-302ED3F04FF6}"/>
              </a:ext>
            </a:extLst>
          </p:cNvPr>
          <p:cNvSpPr>
            <a:spLocks noGrp="1"/>
          </p:cNvSpPr>
          <p:nvPr>
            <p:ph type="sldNum" sz="quarter" idx="12"/>
          </p:nvPr>
        </p:nvSpPr>
        <p:spPr/>
        <p:txBody>
          <a:bodyPr/>
          <a:lstStyle/>
          <a:p>
            <a:fld id="{10F38EA1-A2B3-734E-8FE4-2A14DB32A8FE}" type="slidenum">
              <a:rPr lang="en-US" smtClean="0"/>
              <a:pPr/>
              <a:t>‹#›</a:t>
            </a:fld>
            <a:endParaRPr lang="en-US" dirty="0"/>
          </a:p>
        </p:txBody>
      </p:sp>
    </p:spTree>
    <p:extLst>
      <p:ext uri="{BB962C8B-B14F-4D97-AF65-F5344CB8AC3E}">
        <p14:creationId xmlns:p14="http://schemas.microsoft.com/office/powerpoint/2010/main" val="1354754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1">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153F857-195A-81DE-558A-8E3733CBC915}"/>
              </a:ext>
              <a:ext uri="{C183D7F6-B498-43B3-948B-1728B52AA6E4}">
                <adec:decorative xmlns:adec="http://schemas.microsoft.com/office/drawing/2017/decorative" val="1"/>
              </a:ext>
            </a:extLst>
          </p:cNvPr>
          <p:cNvGrpSpPr/>
          <p:nvPr userDrawn="1"/>
        </p:nvGrpSpPr>
        <p:grpSpPr>
          <a:xfrm>
            <a:off x="-6350" y="-8619"/>
            <a:ext cx="12202836" cy="1153056"/>
            <a:chOff x="-6350" y="-8619"/>
            <a:chExt cx="12202836" cy="1153056"/>
          </a:xfrm>
        </p:grpSpPr>
        <p:sp>
          <p:nvSpPr>
            <p:cNvPr id="7" name="Rectangle 6">
              <a:extLst>
                <a:ext uri="{FF2B5EF4-FFF2-40B4-BE49-F238E27FC236}">
                  <a16:creationId xmlns:a16="http://schemas.microsoft.com/office/drawing/2014/main" id="{EDFC8461-DCEA-7C70-A345-67A4CD71BFAF}"/>
                </a:ext>
              </a:extLst>
            </p:cNvPr>
            <p:cNvSpPr/>
            <p:nvPr userDrawn="1"/>
          </p:nvSpPr>
          <p:spPr>
            <a:xfrm>
              <a:off x="-6350" y="-8619"/>
              <a:ext cx="12198350" cy="11530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52E3C386-7F4C-5184-2239-C35DE09ECB2C}"/>
                </a:ext>
              </a:extLst>
            </p:cNvPr>
            <p:cNvSpPr/>
            <p:nvPr/>
          </p:nvSpPr>
          <p:spPr>
            <a:xfrm>
              <a:off x="10847832" y="0"/>
              <a:ext cx="1348654" cy="1144436"/>
            </a:xfrm>
            <a:custGeom>
              <a:avLst/>
              <a:gdLst>
                <a:gd name="connsiteX0" fmla="*/ 539475 w 1348654"/>
                <a:gd name="connsiteY0" fmla="*/ 0 h 1144436"/>
                <a:gd name="connsiteX1" fmla="*/ 1348655 w 1348654"/>
                <a:gd name="connsiteY1" fmla="*/ 0 h 1144436"/>
                <a:gd name="connsiteX2" fmla="*/ 1348655 w 1348654"/>
                <a:gd name="connsiteY2" fmla="*/ 1144437 h 1144436"/>
                <a:gd name="connsiteX3" fmla="*/ 0 w 1348654"/>
                <a:gd name="connsiteY3" fmla="*/ 1144437 h 1144436"/>
                <a:gd name="connsiteX4" fmla="*/ 539475 w 1348654"/>
                <a:gd name="connsiteY4" fmla="*/ 0 h 1144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654" h="1144436">
                  <a:moveTo>
                    <a:pt x="539475" y="0"/>
                  </a:moveTo>
                  <a:lnTo>
                    <a:pt x="1348655" y="0"/>
                  </a:lnTo>
                  <a:lnTo>
                    <a:pt x="1348655" y="1144437"/>
                  </a:lnTo>
                  <a:lnTo>
                    <a:pt x="0" y="1144437"/>
                  </a:lnTo>
                  <a:lnTo>
                    <a:pt x="539475" y="0"/>
                  </a:lnTo>
                  <a:close/>
                </a:path>
              </a:pathLst>
            </a:custGeom>
            <a:solidFill>
              <a:schemeClr val="accent1"/>
            </a:solidFill>
            <a:ln w="6355"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A0F39624-EA50-9F19-8DA4-2F570667835D}"/>
                </a:ext>
              </a:extLst>
            </p:cNvPr>
            <p:cNvSpPr/>
            <p:nvPr/>
          </p:nvSpPr>
          <p:spPr>
            <a:xfrm>
              <a:off x="10849166" y="0"/>
              <a:ext cx="1078250" cy="1144436"/>
            </a:xfrm>
            <a:custGeom>
              <a:avLst/>
              <a:gdLst>
                <a:gd name="connsiteX0" fmla="*/ 535724 w 1078250"/>
                <a:gd name="connsiteY0" fmla="*/ 0 h 1144436"/>
                <a:gd name="connsiteX1" fmla="*/ 805747 w 1078250"/>
                <a:gd name="connsiteY1" fmla="*/ 572473 h 1144436"/>
                <a:gd name="connsiteX2" fmla="*/ 1078251 w 1078250"/>
                <a:gd name="connsiteY2" fmla="*/ 1144437 h 1144436"/>
                <a:gd name="connsiteX3" fmla="*/ 0 w 1078250"/>
                <a:gd name="connsiteY3" fmla="*/ 1144437 h 1144436"/>
                <a:gd name="connsiteX4" fmla="*/ 535724 w 1078250"/>
                <a:gd name="connsiteY4" fmla="*/ 0 h 1144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250" h="1144436">
                  <a:moveTo>
                    <a:pt x="535724" y="0"/>
                  </a:moveTo>
                  <a:lnTo>
                    <a:pt x="805747" y="572473"/>
                  </a:lnTo>
                  <a:lnTo>
                    <a:pt x="1078251" y="1144437"/>
                  </a:lnTo>
                  <a:lnTo>
                    <a:pt x="0" y="1144437"/>
                  </a:lnTo>
                  <a:lnTo>
                    <a:pt x="535724" y="0"/>
                  </a:lnTo>
                  <a:close/>
                </a:path>
              </a:pathLst>
            </a:custGeom>
            <a:solidFill>
              <a:schemeClr val="accent4"/>
            </a:solidFill>
            <a:ln w="6355"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8EFD8447-0BB8-F5B6-A955-C1E76A982676}"/>
                </a:ext>
              </a:extLst>
            </p:cNvPr>
            <p:cNvSpPr/>
            <p:nvPr/>
          </p:nvSpPr>
          <p:spPr>
            <a:xfrm>
              <a:off x="9229407" y="0"/>
              <a:ext cx="2157898" cy="1144436"/>
            </a:xfrm>
            <a:custGeom>
              <a:avLst/>
              <a:gdLst>
                <a:gd name="connsiteX0" fmla="*/ 539475 w 2157898"/>
                <a:gd name="connsiteY0" fmla="*/ 0 h 1144436"/>
                <a:gd name="connsiteX1" fmla="*/ 2157899 w 2157898"/>
                <a:gd name="connsiteY1" fmla="*/ 0 h 1144436"/>
                <a:gd name="connsiteX2" fmla="*/ 1618425 w 2157898"/>
                <a:gd name="connsiteY2" fmla="*/ 1144437 h 1144436"/>
                <a:gd name="connsiteX3" fmla="*/ 0 w 2157898"/>
                <a:gd name="connsiteY3" fmla="*/ 1144437 h 1144436"/>
                <a:gd name="connsiteX4" fmla="*/ 539475 w 2157898"/>
                <a:gd name="connsiteY4" fmla="*/ 0 h 1144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898" h="1144436">
                  <a:moveTo>
                    <a:pt x="539475" y="0"/>
                  </a:moveTo>
                  <a:lnTo>
                    <a:pt x="2157899" y="0"/>
                  </a:lnTo>
                  <a:lnTo>
                    <a:pt x="1618425" y="1144437"/>
                  </a:lnTo>
                  <a:lnTo>
                    <a:pt x="0" y="1144437"/>
                  </a:lnTo>
                  <a:lnTo>
                    <a:pt x="539475" y="0"/>
                  </a:lnTo>
                  <a:close/>
                </a:path>
              </a:pathLst>
            </a:custGeom>
            <a:solidFill>
              <a:schemeClr val="accent3"/>
            </a:solidFill>
            <a:ln w="6355"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9B430E49-2B58-06E1-F379-2517E3157866}"/>
                </a:ext>
              </a:extLst>
            </p:cNvPr>
            <p:cNvSpPr/>
            <p:nvPr/>
          </p:nvSpPr>
          <p:spPr>
            <a:xfrm>
              <a:off x="9768882" y="572218"/>
              <a:ext cx="539474" cy="572218"/>
            </a:xfrm>
            <a:custGeom>
              <a:avLst/>
              <a:gdLst>
                <a:gd name="connsiteX0" fmla="*/ 269769 w 539474"/>
                <a:gd name="connsiteY0" fmla="*/ 0 h 572218"/>
                <a:gd name="connsiteX1" fmla="*/ 539475 w 539474"/>
                <a:gd name="connsiteY1" fmla="*/ 572218 h 572218"/>
                <a:gd name="connsiteX2" fmla="*/ 0 w 539474"/>
                <a:gd name="connsiteY2" fmla="*/ 572218 h 572218"/>
                <a:gd name="connsiteX3" fmla="*/ 269769 w 539474"/>
                <a:gd name="connsiteY3" fmla="*/ 0 h 572218"/>
              </a:gdLst>
              <a:ahLst/>
              <a:cxnLst>
                <a:cxn ang="0">
                  <a:pos x="connsiteX0" y="connsiteY0"/>
                </a:cxn>
                <a:cxn ang="0">
                  <a:pos x="connsiteX1" y="connsiteY1"/>
                </a:cxn>
                <a:cxn ang="0">
                  <a:pos x="connsiteX2" y="connsiteY2"/>
                </a:cxn>
                <a:cxn ang="0">
                  <a:pos x="connsiteX3" y="connsiteY3"/>
                </a:cxn>
              </a:cxnLst>
              <a:rect l="l" t="t" r="r" b="b"/>
              <a:pathLst>
                <a:path w="539474" h="572218">
                  <a:moveTo>
                    <a:pt x="269769" y="0"/>
                  </a:moveTo>
                  <a:lnTo>
                    <a:pt x="539475" y="572218"/>
                  </a:lnTo>
                  <a:lnTo>
                    <a:pt x="0" y="572218"/>
                  </a:lnTo>
                  <a:lnTo>
                    <a:pt x="269769" y="0"/>
                  </a:lnTo>
                  <a:close/>
                </a:path>
              </a:pathLst>
            </a:custGeom>
            <a:solidFill>
              <a:schemeClr val="accent4"/>
            </a:solidFill>
            <a:ln w="6355"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752E8E3B-9164-F61F-2D10-D80F2B45F371}"/>
                </a:ext>
              </a:extLst>
            </p:cNvPr>
            <p:cNvSpPr/>
            <p:nvPr/>
          </p:nvSpPr>
          <p:spPr>
            <a:xfrm>
              <a:off x="8689933" y="572218"/>
              <a:ext cx="1348718" cy="572218"/>
            </a:xfrm>
            <a:custGeom>
              <a:avLst/>
              <a:gdLst>
                <a:gd name="connsiteX0" fmla="*/ 269770 w 1348718"/>
                <a:gd name="connsiteY0" fmla="*/ 0 h 572218"/>
                <a:gd name="connsiteX1" fmla="*/ 1348719 w 1348718"/>
                <a:gd name="connsiteY1" fmla="*/ 0 h 572218"/>
                <a:gd name="connsiteX2" fmla="*/ 1079076 w 1348718"/>
                <a:gd name="connsiteY2" fmla="*/ 572218 h 572218"/>
                <a:gd name="connsiteX3" fmla="*/ 0 w 1348718"/>
                <a:gd name="connsiteY3" fmla="*/ 572218 h 572218"/>
                <a:gd name="connsiteX4" fmla="*/ 269770 w 1348718"/>
                <a:gd name="connsiteY4" fmla="*/ 0 h 57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718" h="572218">
                  <a:moveTo>
                    <a:pt x="269770" y="0"/>
                  </a:moveTo>
                  <a:lnTo>
                    <a:pt x="1348719" y="0"/>
                  </a:lnTo>
                  <a:lnTo>
                    <a:pt x="1079076" y="572218"/>
                  </a:lnTo>
                  <a:lnTo>
                    <a:pt x="0" y="572218"/>
                  </a:lnTo>
                  <a:lnTo>
                    <a:pt x="269770" y="0"/>
                  </a:lnTo>
                  <a:close/>
                </a:path>
              </a:pathLst>
            </a:custGeom>
            <a:solidFill>
              <a:schemeClr val="accent2"/>
            </a:solidFill>
            <a:ln w="6355" cap="flat">
              <a:noFill/>
              <a:prstDash val="solid"/>
              <a:miter/>
            </a:ln>
          </p:spPr>
          <p:txBody>
            <a:bodyPr rtlCol="0" anchor="ctr"/>
            <a:lstStyle/>
            <a:p>
              <a:endParaRPr lang="en-US" dirty="0"/>
            </a:p>
          </p:txBody>
        </p:sp>
      </p:grpSp>
      <p:sp>
        <p:nvSpPr>
          <p:cNvPr id="4" name="Title 1">
            <a:extLst>
              <a:ext uri="{FF2B5EF4-FFF2-40B4-BE49-F238E27FC236}">
                <a16:creationId xmlns:a16="http://schemas.microsoft.com/office/drawing/2014/main" id="{EF9383C4-4C78-2031-9E2E-AD27133575F0}"/>
              </a:ext>
            </a:extLst>
          </p:cNvPr>
          <p:cNvSpPr>
            <a:spLocks noGrp="1"/>
          </p:cNvSpPr>
          <p:nvPr>
            <p:ph type="title"/>
          </p:nvPr>
        </p:nvSpPr>
        <p:spPr>
          <a:xfrm>
            <a:off x="470375" y="503675"/>
            <a:ext cx="8140225" cy="405045"/>
          </a:xfrm>
        </p:spPr>
        <p:txBody>
          <a:bodyPr>
            <a:noAutofit/>
          </a:bodyPr>
          <a:lstStyle>
            <a:lvl1pPr>
              <a:defRPr sz="2600" b="1">
                <a:solidFill>
                  <a:schemeClr val="bg1"/>
                </a:solidFill>
              </a:defRPr>
            </a:lvl1pPr>
          </a:lstStyle>
          <a:p>
            <a:r>
              <a:rPr lang="en-US"/>
              <a:t>Click to edit Master title style</a:t>
            </a:r>
          </a:p>
        </p:txBody>
      </p:sp>
      <p:sp>
        <p:nvSpPr>
          <p:cNvPr id="11" name="Content Placeholder 2">
            <a:extLst>
              <a:ext uri="{FF2B5EF4-FFF2-40B4-BE49-F238E27FC236}">
                <a16:creationId xmlns:a16="http://schemas.microsoft.com/office/drawing/2014/main" id="{0A19BF03-1167-6D70-26A9-8E5A41EA8C4E}"/>
              </a:ext>
            </a:extLst>
          </p:cNvPr>
          <p:cNvSpPr>
            <a:spLocks noGrp="1"/>
          </p:cNvSpPr>
          <p:nvPr>
            <p:ph idx="1"/>
          </p:nvPr>
        </p:nvSpPr>
        <p:spPr>
          <a:xfrm>
            <a:off x="470375" y="1648112"/>
            <a:ext cx="11161237" cy="4641563"/>
          </a:xfrm>
        </p:spPr>
        <p:txBody>
          <a:bodyPr>
            <a:normAutofit/>
          </a:bodyPr>
          <a:lstStyle>
            <a:lvl1pPr>
              <a:defRPr sz="2000">
                <a:solidFill>
                  <a:schemeClr val="tx2"/>
                </a:solidFill>
              </a:defRPr>
            </a:lvl1pPr>
            <a:lvl2pPr>
              <a:defRPr sz="20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a:extLst>
              <a:ext uri="{FF2B5EF4-FFF2-40B4-BE49-F238E27FC236}">
                <a16:creationId xmlns:a16="http://schemas.microsoft.com/office/drawing/2014/main" id="{0A883D49-AB63-AF91-6899-894E4703F4FE}"/>
              </a:ext>
            </a:extLst>
          </p:cNvPr>
          <p:cNvSpPr txBox="1">
            <a:spLocks/>
          </p:cNvSpPr>
          <p:nvPr userDrawn="1"/>
        </p:nvSpPr>
        <p:spPr>
          <a:xfrm>
            <a:off x="9516380" y="6356350"/>
            <a:ext cx="220524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84786E-3355-4319-A349-5A0CCF522B01}" type="slidenum">
              <a:rPr lang="en-AU" sz="1400" smtClean="0"/>
              <a:pPr/>
              <a:t>‹#›</a:t>
            </a:fld>
            <a:endParaRPr lang="en-AU" sz="1400" dirty="0"/>
          </a:p>
        </p:txBody>
      </p:sp>
    </p:spTree>
    <p:extLst>
      <p:ext uri="{BB962C8B-B14F-4D97-AF65-F5344CB8AC3E}">
        <p14:creationId xmlns:p14="http://schemas.microsoft.com/office/powerpoint/2010/main" val="264874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2/19/2025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dirty="0"/>
          </a:p>
        </p:txBody>
      </p:sp>
      <p:sp>
        <p:nvSpPr>
          <p:cNvPr id="8" name="TextBox 7">
            <a:extLst>
              <a:ext uri="{FF2B5EF4-FFF2-40B4-BE49-F238E27FC236}">
                <a16:creationId xmlns:a16="http://schemas.microsoft.com/office/drawing/2014/main" id="{DAE9E164-24F4-8B03-ADC4-490739F80240}"/>
              </a:ext>
            </a:extLst>
          </p:cNvPr>
          <p:cNvSpPr txBox="1"/>
          <p:nvPr userDrawn="1">
            <p:extLst>
              <p:ext uri="{1162E1C5-73C7-4A58-AE30-91384D911F3F}">
                <p184:classification xmlns:p184="http://schemas.microsoft.com/office/powerpoint/2018/4/main" val="ftr"/>
              </p:ext>
            </p:extLst>
          </p:nvPr>
        </p:nvSpPr>
        <p:spPr>
          <a:xfrm>
            <a:off x="5820537" y="6675120"/>
            <a:ext cx="585788" cy="182880"/>
          </a:xfrm>
          <a:prstGeom prst="rect">
            <a:avLst/>
          </a:prstGeom>
        </p:spPr>
        <p:txBody>
          <a:bodyPr horzOverflow="overflow" lIns="0" tIns="0" rIns="0" bIns="0">
            <a:spAutoFit/>
          </a:bodyPr>
          <a:lstStyle/>
          <a:p>
            <a:pPr algn="l"/>
            <a:r>
              <a:rPr lang="en-AU" sz="1200" dirty="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8.xml"/><Relationship Id="rId7" Type="http://schemas.openxmlformats.org/officeDocument/2006/relationships/image" Target="../media/image14.png"/><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12.svg"/><Relationship Id="rId10" Type="http://schemas.openxmlformats.org/officeDocument/2006/relationships/hyperlink" Target="https://drive.google.com/drive/folders/11kjyTOU-m5N9a18bNGvcWke-ICf0O5Pj?usp=drive_link" TargetMode="External"/><Relationship Id="rId4" Type="http://schemas.openxmlformats.org/officeDocument/2006/relationships/image" Target="../media/image11.png"/><Relationship Id="rId9" Type="http://schemas.openxmlformats.org/officeDocument/2006/relationships/hyperlink" Target="https://drive.google.com/file/d/1wN9KPkCUuoM0awDqhZsUj4X1_3_6uLFT/view?usp=sharing"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9.xml"/><Relationship Id="rId7" Type="http://schemas.openxmlformats.org/officeDocument/2006/relationships/image" Target="../media/image14.png"/><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12.svg"/><Relationship Id="rId10" Type="http://schemas.openxmlformats.org/officeDocument/2006/relationships/hyperlink" Target="https://drive.google.com/drive/folders/11kjyTOU-m5N9a18bNGvcWke-ICf0O5Pj?usp=drive_link" TargetMode="External"/><Relationship Id="rId4" Type="http://schemas.openxmlformats.org/officeDocument/2006/relationships/image" Target="../media/image11.png"/><Relationship Id="rId9" Type="http://schemas.openxmlformats.org/officeDocument/2006/relationships/hyperlink" Target="https://drive.google.com/file/d/1wN9KPkCUuoM0awDqhZsUj4X1_3_6uLFT/view?usp=sharing"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drive.google.com/drive/folders/11kjyTOU-m5N9a18bNGvcWke-ICf0O5Pj?usp=drive_link" TargetMode="External"/><Relationship Id="rId3" Type="http://schemas.openxmlformats.org/officeDocument/2006/relationships/image" Target="../media/image12.svg"/><Relationship Id="rId7" Type="http://schemas.openxmlformats.org/officeDocument/2006/relationships/hyperlink" Target="https://drive.google.com/file/d/1XVYo6zO_MBxEarBRNfn0AbNNH9lbeuVH/view?usp=sharing" TargetMode="External"/><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10.xml"/><Relationship Id="rId7" Type="http://schemas.openxmlformats.org/officeDocument/2006/relationships/image" Target="../media/image14.png"/><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12.svg"/><Relationship Id="rId10" Type="http://schemas.openxmlformats.org/officeDocument/2006/relationships/hyperlink" Target="https://drive.google.com/drive/folders/11kjyTOU-m5N9a18bNGvcWke-ICf0O5Pj?usp=drive_link" TargetMode="External"/><Relationship Id="rId4" Type="http://schemas.openxmlformats.org/officeDocument/2006/relationships/image" Target="../media/image11.png"/><Relationship Id="rId9" Type="http://schemas.openxmlformats.org/officeDocument/2006/relationships/hyperlink" Target="https://drive.google.com/file/d/1yQVD42rxaQgmh-jT1Scq2LYg9m72RYQG/view?usp=drive_link"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8.xml"/><Relationship Id="rId5" Type="http://schemas.openxmlformats.org/officeDocument/2006/relationships/image" Target="../media/image21.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hyperlink" Target="https://www.facebook.com/agriculturevictoria" TargetMode="External"/><Relationship Id="rId3" Type="http://schemas.openxmlformats.org/officeDocument/2006/relationships/notesSlide" Target="../notesSlides/notesSlide12.xml"/><Relationship Id="rId7" Type="http://schemas.openxmlformats.org/officeDocument/2006/relationships/hyperlink" Target="https://agriculture.vic.gov.au/biosecurity/animal-diseases/poultry-diseases/avian-influenza-bird-flu/avian-influenza-factsheet" TargetMode="External"/><Relationship Id="rId2" Type="http://schemas.openxmlformats.org/officeDocument/2006/relationships/slideLayout" Target="../slideLayouts/slideLayout13.xml"/><Relationship Id="rId1" Type="http://schemas.openxmlformats.org/officeDocument/2006/relationships/tags" Target="../tags/tag9.xml"/><Relationship Id="rId6" Type="http://schemas.openxmlformats.org/officeDocument/2006/relationships/hyperlink" Target="http://Abhttps:/agriculture.vic.gov.au/biosecurity/animal-diseases/poultry-diseases/avian-influenza-bird-flu#h2-3" TargetMode="External"/><Relationship Id="rId5" Type="http://schemas.openxmlformats.org/officeDocument/2006/relationships/hyperlink" Target="https://agriculture.vic.gov.au/biosecurity/animal-diseases/poultry-diseases/keeping-backyard-poultry" TargetMode="External"/><Relationship Id="rId4" Type="http://schemas.openxmlformats.org/officeDocument/2006/relationships/hyperlink" Target="https://agriculture.vic.gov.au/avianinfluenza" TargetMode="External"/><Relationship Id="rId9" Type="http://schemas.openxmlformats.org/officeDocument/2006/relationships/hyperlink" Target="https://x.com/vicgovag"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2.xml"/><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agriculture.vic.gov.au/avianinfluenza"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6.xml"/><Relationship Id="rId7" Type="http://schemas.openxmlformats.org/officeDocument/2006/relationships/image" Target="../media/image14.pn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12.svg"/><Relationship Id="rId10" Type="http://schemas.openxmlformats.org/officeDocument/2006/relationships/hyperlink" Target="https://drive.google.com/drive/folders/11kjyTOU-m5N9a18bNGvcWke-ICf0O5Pj?usp=drive_link" TargetMode="External"/><Relationship Id="rId4" Type="http://schemas.openxmlformats.org/officeDocument/2006/relationships/image" Target="../media/image11.png"/><Relationship Id="rId9" Type="http://schemas.openxmlformats.org/officeDocument/2006/relationships/hyperlink" Target="https://drive.google.com/file/d/1hTZcz3cDcSZYtRDE4EfnKrg7hZhUv_tI/view?usp=sharing"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7.xml"/><Relationship Id="rId7" Type="http://schemas.openxmlformats.org/officeDocument/2006/relationships/image" Target="../media/image14.png"/><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12.svg"/><Relationship Id="rId10" Type="http://schemas.openxmlformats.org/officeDocument/2006/relationships/hyperlink" Target="https://drive.google.com/drive/folders/11kjyTOU-m5N9a18bNGvcWke-ICf0O5Pj?usp=drive_link" TargetMode="External"/><Relationship Id="rId4" Type="http://schemas.openxmlformats.org/officeDocument/2006/relationships/image" Target="../media/image11.png"/><Relationship Id="rId9" Type="http://schemas.openxmlformats.org/officeDocument/2006/relationships/hyperlink" Target="https://drive.google.com/file/d/1wN9KPkCUuoM0awDqhZsUj4X1_3_6uLFT/view?usp=shar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8E24DB9-83C8-7343-8416-B56ADAA37BC0}"/>
              </a:ext>
            </a:extLst>
          </p:cNvPr>
          <p:cNvSpPr>
            <a:spLocks noGrp="1"/>
          </p:cNvSpPr>
          <p:nvPr>
            <p:ph type="ctrTitle"/>
          </p:nvPr>
        </p:nvSpPr>
        <p:spPr>
          <a:xfrm>
            <a:off x="874801" y="1466101"/>
            <a:ext cx="4480970" cy="1062788"/>
          </a:xfrm>
        </p:spPr>
        <p:txBody>
          <a:bodyPr/>
          <a:lstStyle/>
          <a:p>
            <a:r>
              <a:rPr lang="en-GB" dirty="0"/>
              <a:t>H7 avian influenza (bird flu) 2025 stakeholder communications pack</a:t>
            </a:r>
          </a:p>
        </p:txBody>
      </p:sp>
      <p:sp>
        <p:nvSpPr>
          <p:cNvPr id="3" name="Subtitle 2">
            <a:extLst>
              <a:ext uri="{FF2B5EF4-FFF2-40B4-BE49-F238E27FC236}">
                <a16:creationId xmlns:a16="http://schemas.microsoft.com/office/drawing/2014/main" id="{EB4754F1-844B-6058-14D9-2D584BD7B020}"/>
              </a:ext>
            </a:extLst>
          </p:cNvPr>
          <p:cNvSpPr>
            <a:spLocks noGrp="1"/>
          </p:cNvSpPr>
          <p:nvPr>
            <p:ph type="subTitle" idx="1"/>
          </p:nvPr>
        </p:nvSpPr>
        <p:spPr/>
        <p:txBody>
          <a:bodyPr/>
          <a:lstStyle/>
          <a:p>
            <a:r>
              <a:rPr lang="en-AU" dirty="0"/>
              <a:t>February 2025</a:t>
            </a:r>
          </a:p>
        </p:txBody>
      </p:sp>
    </p:spTree>
    <p:custDataLst>
      <p:tags r:id="rId1"/>
    </p:custDataLst>
    <p:extLst>
      <p:ext uri="{BB962C8B-B14F-4D97-AF65-F5344CB8AC3E}">
        <p14:creationId xmlns:p14="http://schemas.microsoft.com/office/powerpoint/2010/main" val="2124302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AAAA7-BD9A-1D21-780E-F21CD2F518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404AC0-AFF0-E318-83CB-F033ABCA0915}"/>
              </a:ext>
            </a:extLst>
          </p:cNvPr>
          <p:cNvSpPr>
            <a:spLocks noGrp="1"/>
          </p:cNvSpPr>
          <p:nvPr>
            <p:ph type="title"/>
          </p:nvPr>
        </p:nvSpPr>
        <p:spPr>
          <a:xfrm>
            <a:off x="626076" y="768096"/>
            <a:ext cx="10232558" cy="1053287"/>
          </a:xfrm>
        </p:spPr>
        <p:txBody>
          <a:bodyPr/>
          <a:lstStyle/>
          <a:p>
            <a:r>
              <a:rPr lang="en-GB" b="1" dirty="0">
                <a:latin typeface="VIC" panose="00000500000000000000" pitchFamily="2" charset="0"/>
                <a:cs typeface="Arial"/>
              </a:rPr>
              <a:t>SOCIAL MEDIA POST: </a:t>
            </a:r>
            <a:endParaRPr lang="en-GB" b="1" dirty="0">
              <a:latin typeface="VIC" panose="00000500000000000000" pitchFamily="2" charset="0"/>
            </a:endParaRPr>
          </a:p>
        </p:txBody>
      </p:sp>
      <p:sp>
        <p:nvSpPr>
          <p:cNvPr id="3" name="Slide Number Placeholder 2">
            <a:extLst>
              <a:ext uri="{FF2B5EF4-FFF2-40B4-BE49-F238E27FC236}">
                <a16:creationId xmlns:a16="http://schemas.microsoft.com/office/drawing/2014/main" id="{7C8212EE-80EF-E789-23D0-F39F44D1DED8}"/>
              </a:ext>
            </a:extLst>
          </p:cNvPr>
          <p:cNvSpPr>
            <a:spLocks noGrp="1"/>
          </p:cNvSpPr>
          <p:nvPr>
            <p:ph type="sldNum" sz="quarter" idx="12"/>
          </p:nvPr>
        </p:nvSpPr>
        <p:spPr/>
        <p:txBody>
          <a:bodyPr/>
          <a:lstStyle/>
          <a:p>
            <a:fld id="{10F38EA1-A2B3-734E-8FE4-2A14DB32A8FE}" type="slidenum">
              <a:rPr lang="en-US" smtClean="0"/>
              <a:pPr/>
              <a:t>10</a:t>
            </a:fld>
            <a:endParaRPr lang="en-US" dirty="0"/>
          </a:p>
        </p:txBody>
      </p:sp>
      <p:sp>
        <p:nvSpPr>
          <p:cNvPr id="8" name="TextBox 7">
            <a:extLst>
              <a:ext uri="{FF2B5EF4-FFF2-40B4-BE49-F238E27FC236}">
                <a16:creationId xmlns:a16="http://schemas.microsoft.com/office/drawing/2014/main" id="{CACDF644-E9AF-E10F-32A5-B216980D4F0B}"/>
              </a:ext>
            </a:extLst>
          </p:cNvPr>
          <p:cNvSpPr txBox="1"/>
          <p:nvPr/>
        </p:nvSpPr>
        <p:spPr>
          <a:xfrm>
            <a:off x="1102814" y="2056084"/>
            <a:ext cx="6345248" cy="4801916"/>
          </a:xfrm>
          <a:prstGeom prst="rect">
            <a:avLst/>
          </a:prstGeom>
          <a:noFill/>
        </p:spPr>
        <p:txBody>
          <a:bodyPr wrap="square" lIns="0" tIns="0" rIns="0" bIns="0" rtlCol="0" anchor="t">
            <a:noAutofit/>
          </a:bodyPr>
          <a:lstStyle/>
          <a:p>
            <a:pPr algn="l" rtl="0" fontAlgn="base"/>
            <a:r>
              <a:rPr lang="en-AU" b="0" i="0" dirty="0">
                <a:effectLst/>
                <a:latin typeface="VIC" panose="00000500000000000000" pitchFamily="2" charset="0"/>
              </a:rPr>
              <a:t>A housing requirement is now in place for poultry owners with 50 or more birds in the restricted area. </a:t>
            </a:r>
          </a:p>
          <a:p>
            <a:pPr algn="l" rtl="0" fontAlgn="base"/>
            <a:endParaRPr lang="en-AU" dirty="0">
              <a:latin typeface="VIC" panose="00000500000000000000" pitchFamily="2" charset="0"/>
            </a:endParaRPr>
          </a:p>
          <a:p>
            <a:pPr algn="l" rtl="0" fontAlgn="base"/>
            <a:r>
              <a:rPr lang="en-AU" b="0" i="0" dirty="0">
                <a:effectLst/>
                <a:latin typeface="VIC" panose="00000500000000000000" pitchFamily="2" charset="0"/>
              </a:rPr>
              <a:t>The housing requirement is not in place for the wider control area, or for bird owners with less than 50 birds, however they must still follow all other movement restrictions. </a:t>
            </a:r>
          </a:p>
          <a:p>
            <a:pPr algn="l" rtl="0" fontAlgn="base"/>
            <a:endParaRPr lang="en-AU" dirty="0">
              <a:latin typeface="VIC" panose="00000500000000000000" pitchFamily="2" charset="0"/>
            </a:endParaRPr>
          </a:p>
          <a:p>
            <a:pPr fontAlgn="base"/>
            <a:r>
              <a:rPr lang="en-AU" sz="1800" b="0" i="0" dirty="0">
                <a:effectLst/>
                <a:latin typeface="VIC" panose="00000500000000000000" pitchFamily="2" charset="0"/>
              </a:rPr>
              <a:t>For the latest information, visit agriculture.vic.gov.au/avianinfluenza or call the VicEmergency Hotline on 1800 226 226.  </a:t>
            </a:r>
          </a:p>
          <a:p>
            <a:pPr algn="l" rtl="0" fontAlgn="base"/>
            <a:endParaRPr lang="en-AU" dirty="0">
              <a:latin typeface="VIC" panose="00000500000000000000" pitchFamily="2" charset="0"/>
            </a:endParaRPr>
          </a:p>
        </p:txBody>
      </p:sp>
      <p:pic>
        <p:nvPicPr>
          <p:cNvPr id="9" name="Graphic 8" descr="Online Network with solid fill">
            <a:extLst>
              <a:ext uri="{FF2B5EF4-FFF2-40B4-BE49-F238E27FC236}">
                <a16:creationId xmlns:a16="http://schemas.microsoft.com/office/drawing/2014/main" id="{E54AEBF3-A164-FE00-A2C6-2FD0BEC6E1D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507160" y="876852"/>
            <a:ext cx="761816" cy="761816"/>
          </a:xfrm>
          <a:prstGeom prst="rect">
            <a:avLst/>
          </a:prstGeom>
        </p:spPr>
      </p:pic>
      <p:pic>
        <p:nvPicPr>
          <p:cNvPr id="5" name="Picture 4">
            <a:extLst>
              <a:ext uri="{FF2B5EF4-FFF2-40B4-BE49-F238E27FC236}">
                <a16:creationId xmlns:a16="http://schemas.microsoft.com/office/drawing/2014/main" id="{B4366723-ABB5-4241-EB83-79AFE44B67E1}"/>
              </a:ext>
            </a:extLst>
          </p:cNvPr>
          <p:cNvPicPr>
            <a:picLocks noChangeAspect="1"/>
          </p:cNvPicPr>
          <p:nvPr/>
        </p:nvPicPr>
        <p:blipFill>
          <a:blip r:embed="rId6"/>
          <a:stretch>
            <a:fillRect/>
          </a:stretch>
        </p:blipFill>
        <p:spPr>
          <a:xfrm>
            <a:off x="278413" y="2088872"/>
            <a:ext cx="695325" cy="2000250"/>
          </a:xfrm>
          <a:prstGeom prst="rect">
            <a:avLst/>
          </a:prstGeom>
        </p:spPr>
      </p:pic>
      <p:sp>
        <p:nvSpPr>
          <p:cNvPr id="14" name="TextBox 13">
            <a:extLst>
              <a:ext uri="{FF2B5EF4-FFF2-40B4-BE49-F238E27FC236}">
                <a16:creationId xmlns:a16="http://schemas.microsoft.com/office/drawing/2014/main" id="{6EA7B7FC-95C2-B2B0-ECE9-174DFDC6689A}"/>
              </a:ext>
            </a:extLst>
          </p:cNvPr>
          <p:cNvSpPr txBox="1"/>
          <p:nvPr/>
        </p:nvSpPr>
        <p:spPr>
          <a:xfrm>
            <a:off x="1030670" y="1650442"/>
            <a:ext cx="6097314" cy="369332"/>
          </a:xfrm>
          <a:prstGeom prst="rect">
            <a:avLst/>
          </a:prstGeom>
          <a:noFill/>
        </p:spPr>
        <p:txBody>
          <a:bodyPr wrap="square">
            <a:spAutoFit/>
          </a:bodyPr>
          <a:lstStyle/>
          <a:p>
            <a:r>
              <a:rPr lang="en-AU" b="1" dirty="0">
                <a:latin typeface="VIC" panose="00000500000000000000" pitchFamily="2" charset="0"/>
              </a:rPr>
              <a:t>Suggested copy:</a:t>
            </a:r>
            <a:endParaRPr lang="en-AU" b="1" dirty="0"/>
          </a:p>
        </p:txBody>
      </p:sp>
      <p:pic>
        <p:nvPicPr>
          <p:cNvPr id="19" name="Picture 18">
            <a:extLst>
              <a:ext uri="{FF2B5EF4-FFF2-40B4-BE49-F238E27FC236}">
                <a16:creationId xmlns:a16="http://schemas.microsoft.com/office/drawing/2014/main" id="{B2AD5123-7D47-E14B-93E1-C499B91B5C22}"/>
              </a:ext>
            </a:extLst>
          </p:cNvPr>
          <p:cNvPicPr>
            <a:picLocks noChangeAspect="1"/>
          </p:cNvPicPr>
          <p:nvPr/>
        </p:nvPicPr>
        <p:blipFill>
          <a:blip r:embed="rId7"/>
          <a:stretch>
            <a:fillRect/>
          </a:stretch>
        </p:blipFill>
        <p:spPr>
          <a:xfrm>
            <a:off x="331274" y="4378437"/>
            <a:ext cx="583125" cy="521809"/>
          </a:xfrm>
          <a:prstGeom prst="rect">
            <a:avLst/>
          </a:prstGeom>
        </p:spPr>
      </p:pic>
      <p:pic>
        <p:nvPicPr>
          <p:cNvPr id="11" name="Picture 10" descr="A map with a red square in the center&#10;&#10;Description automatically generated">
            <a:extLst>
              <a:ext uri="{FF2B5EF4-FFF2-40B4-BE49-F238E27FC236}">
                <a16:creationId xmlns:a16="http://schemas.microsoft.com/office/drawing/2014/main" id="{DBA2B08D-35D0-A86A-FD96-CE5170433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23671" y="1735913"/>
            <a:ext cx="3352247" cy="3998873"/>
          </a:xfrm>
          <a:prstGeom prst="rect">
            <a:avLst/>
          </a:prstGeom>
        </p:spPr>
      </p:pic>
      <p:sp>
        <p:nvSpPr>
          <p:cNvPr id="13" name="TextBox 12">
            <a:extLst>
              <a:ext uri="{FF2B5EF4-FFF2-40B4-BE49-F238E27FC236}">
                <a16:creationId xmlns:a16="http://schemas.microsoft.com/office/drawing/2014/main" id="{0EDCCC79-977E-6840-1880-59C47B33B3A4}"/>
              </a:ext>
            </a:extLst>
          </p:cNvPr>
          <p:cNvSpPr txBox="1"/>
          <p:nvPr/>
        </p:nvSpPr>
        <p:spPr>
          <a:xfrm>
            <a:off x="8037668" y="5770764"/>
            <a:ext cx="3767959" cy="607464"/>
          </a:xfrm>
          <a:prstGeom prst="rect">
            <a:avLst/>
          </a:prstGeom>
          <a:noFill/>
        </p:spPr>
        <p:txBody>
          <a:bodyPr wrap="square" lIns="0" tIns="0" rIns="0" bIns="0" rtlCol="0" anchor="t">
            <a:noAutofit/>
          </a:bodyPr>
          <a:lstStyle/>
          <a:p>
            <a:pPr algn="l" rtl="0" fontAlgn="base"/>
            <a:r>
              <a:rPr lang="en-AU" sz="1800" b="0" i="0" dirty="0">
                <a:effectLst/>
                <a:latin typeface="VIC" panose="00000500000000000000" pitchFamily="2" charset="0"/>
                <a:hlinkClick r:id="rId9"/>
              </a:rPr>
              <a:t>Click here to download image</a:t>
            </a:r>
            <a:endParaRPr lang="en-AU" b="0" i="0" dirty="0">
              <a:effectLst/>
              <a:latin typeface="VIC" panose="00000500000000000000" pitchFamily="2" charset="0"/>
              <a:hlinkClick r:id="rId9"/>
            </a:endParaRPr>
          </a:p>
          <a:p>
            <a:pPr>
              <a:lnSpc>
                <a:spcPct val="150000"/>
              </a:lnSpc>
            </a:pPr>
            <a:endParaRPr lang="en-US" dirty="0">
              <a:latin typeface="VIC" panose="00000500000000000000" pitchFamily="2" charset="0"/>
              <a:ea typeface="+mn-lt"/>
              <a:cs typeface="+mn-lt"/>
              <a:hlinkClick r:id="rId10"/>
            </a:endParaRPr>
          </a:p>
          <a:p>
            <a:endParaRPr lang="en-US" dirty="0">
              <a:latin typeface="VIC" panose="00000500000000000000" pitchFamily="2" charset="0"/>
              <a:ea typeface="+mn-lt"/>
              <a:cs typeface="+mn-lt"/>
              <a:hlinkClick r:id="rId10"/>
            </a:endParaRPr>
          </a:p>
          <a:p>
            <a:endParaRPr lang="en-US" dirty="0">
              <a:latin typeface="VIC" panose="00000500000000000000" pitchFamily="2" charset="0"/>
              <a:cs typeface="Arial"/>
            </a:endParaRPr>
          </a:p>
          <a:p>
            <a:endParaRPr lang="en-US" dirty="0">
              <a:latin typeface="VIC" panose="00000500000000000000" pitchFamily="2" charset="0"/>
              <a:cs typeface="Arial" panose="020B0604020202020204" pitchFamily="34" charset="0"/>
            </a:endParaRPr>
          </a:p>
        </p:txBody>
      </p:sp>
      <p:pic>
        <p:nvPicPr>
          <p:cNvPr id="16" name="Picture 15">
            <a:hlinkClick r:id="rId9"/>
            <a:extLst>
              <a:ext uri="{FF2B5EF4-FFF2-40B4-BE49-F238E27FC236}">
                <a16:creationId xmlns:a16="http://schemas.microsoft.com/office/drawing/2014/main" id="{90233301-AC41-BA39-B2F6-36AF9D80614A}"/>
              </a:ext>
            </a:extLst>
          </p:cNvPr>
          <p:cNvPicPr>
            <a:picLocks noChangeAspect="1"/>
          </p:cNvPicPr>
          <p:nvPr/>
        </p:nvPicPr>
        <p:blipFill>
          <a:blip r:embed="rId11"/>
          <a:stretch>
            <a:fillRect/>
          </a:stretch>
        </p:blipFill>
        <p:spPr>
          <a:xfrm>
            <a:off x="11419818" y="5684185"/>
            <a:ext cx="514350" cy="485775"/>
          </a:xfrm>
          <a:prstGeom prst="rect">
            <a:avLst/>
          </a:prstGeom>
        </p:spPr>
      </p:pic>
      <p:sp>
        <p:nvSpPr>
          <p:cNvPr id="17" name="TextBox 16">
            <a:extLst>
              <a:ext uri="{FF2B5EF4-FFF2-40B4-BE49-F238E27FC236}">
                <a16:creationId xmlns:a16="http://schemas.microsoft.com/office/drawing/2014/main" id="{1301CBAF-9CD6-6D1C-BE55-FFCE299EEFED}"/>
              </a:ext>
            </a:extLst>
          </p:cNvPr>
          <p:cNvSpPr txBox="1"/>
          <p:nvPr/>
        </p:nvSpPr>
        <p:spPr>
          <a:xfrm>
            <a:off x="7923577" y="1366581"/>
            <a:ext cx="2598709" cy="369332"/>
          </a:xfrm>
          <a:prstGeom prst="rect">
            <a:avLst/>
          </a:prstGeom>
          <a:noFill/>
        </p:spPr>
        <p:txBody>
          <a:bodyPr wrap="square">
            <a:spAutoFit/>
          </a:bodyPr>
          <a:lstStyle/>
          <a:p>
            <a:r>
              <a:rPr lang="en-AU" b="1" dirty="0">
                <a:latin typeface="VIC" panose="00000500000000000000" pitchFamily="2" charset="0"/>
              </a:rPr>
              <a:t>Suggested image:</a:t>
            </a:r>
            <a:endParaRPr lang="en-AU" b="1" dirty="0"/>
          </a:p>
        </p:txBody>
      </p:sp>
    </p:spTree>
    <p:custDataLst>
      <p:tags r:id="rId1"/>
    </p:custDataLst>
    <p:extLst>
      <p:ext uri="{BB962C8B-B14F-4D97-AF65-F5344CB8AC3E}">
        <p14:creationId xmlns:p14="http://schemas.microsoft.com/office/powerpoint/2010/main" val="2701126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C029C-906E-CD3A-6E5A-4AAA425D43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807021-3D0E-6EAF-D8BB-040DB9FED66F}"/>
              </a:ext>
            </a:extLst>
          </p:cNvPr>
          <p:cNvSpPr>
            <a:spLocks noGrp="1"/>
          </p:cNvSpPr>
          <p:nvPr>
            <p:ph type="title"/>
          </p:nvPr>
        </p:nvSpPr>
        <p:spPr>
          <a:xfrm>
            <a:off x="626076" y="768096"/>
            <a:ext cx="10232558" cy="1053287"/>
          </a:xfrm>
        </p:spPr>
        <p:txBody>
          <a:bodyPr/>
          <a:lstStyle/>
          <a:p>
            <a:r>
              <a:rPr lang="en-GB" b="1" dirty="0">
                <a:latin typeface="VIC" panose="00000500000000000000" pitchFamily="2" charset="0"/>
                <a:cs typeface="Arial"/>
              </a:rPr>
              <a:t>SOCIAL MEDIA POST: </a:t>
            </a:r>
            <a:endParaRPr lang="en-GB" b="1" dirty="0">
              <a:latin typeface="VIC" panose="00000500000000000000" pitchFamily="2" charset="0"/>
            </a:endParaRPr>
          </a:p>
        </p:txBody>
      </p:sp>
      <p:sp>
        <p:nvSpPr>
          <p:cNvPr id="3" name="Slide Number Placeholder 2">
            <a:extLst>
              <a:ext uri="{FF2B5EF4-FFF2-40B4-BE49-F238E27FC236}">
                <a16:creationId xmlns:a16="http://schemas.microsoft.com/office/drawing/2014/main" id="{4EC1A881-C727-52D2-0E5E-DC5DB8BC1611}"/>
              </a:ext>
            </a:extLst>
          </p:cNvPr>
          <p:cNvSpPr>
            <a:spLocks noGrp="1"/>
          </p:cNvSpPr>
          <p:nvPr>
            <p:ph type="sldNum" sz="quarter" idx="12"/>
          </p:nvPr>
        </p:nvSpPr>
        <p:spPr/>
        <p:txBody>
          <a:bodyPr/>
          <a:lstStyle/>
          <a:p>
            <a:fld id="{10F38EA1-A2B3-734E-8FE4-2A14DB32A8FE}" type="slidenum">
              <a:rPr lang="en-US" smtClean="0"/>
              <a:pPr/>
              <a:t>11</a:t>
            </a:fld>
            <a:endParaRPr lang="en-US" dirty="0"/>
          </a:p>
        </p:txBody>
      </p:sp>
      <p:sp>
        <p:nvSpPr>
          <p:cNvPr id="8" name="TextBox 7">
            <a:extLst>
              <a:ext uri="{FF2B5EF4-FFF2-40B4-BE49-F238E27FC236}">
                <a16:creationId xmlns:a16="http://schemas.microsoft.com/office/drawing/2014/main" id="{F526F8A2-ED35-9EFC-77C5-A506D036D72B}"/>
              </a:ext>
            </a:extLst>
          </p:cNvPr>
          <p:cNvSpPr txBox="1"/>
          <p:nvPr/>
        </p:nvSpPr>
        <p:spPr>
          <a:xfrm>
            <a:off x="1102814" y="2161959"/>
            <a:ext cx="6345248" cy="2216478"/>
          </a:xfrm>
          <a:prstGeom prst="rect">
            <a:avLst/>
          </a:prstGeom>
          <a:noFill/>
        </p:spPr>
        <p:txBody>
          <a:bodyPr wrap="square" lIns="0" tIns="0" rIns="0" bIns="0" rtlCol="0" anchor="t">
            <a:noAutofit/>
          </a:bodyPr>
          <a:lstStyle/>
          <a:p>
            <a:pPr algn="l" rtl="0" fontAlgn="base"/>
            <a:r>
              <a:rPr lang="en-AU" sz="1800" b="0" i="0" dirty="0">
                <a:effectLst/>
                <a:latin typeface="VIC"/>
              </a:rPr>
              <a:t>If you have pet birds or backyard poultry in the restricted or control areas, you must observe all official controls. </a:t>
            </a:r>
            <a:r>
              <a:rPr lang="en-AU" dirty="0">
                <a:latin typeface="VIC"/>
              </a:rPr>
              <a:t>Yo</a:t>
            </a:r>
            <a:r>
              <a:rPr lang="en-AU" sz="1800" b="0" i="0" dirty="0">
                <a:effectLst/>
                <a:latin typeface="VIC"/>
              </a:rPr>
              <a:t>u cannot move your birds, products (including eggs and manure), or husbandry equipment without a permit. </a:t>
            </a:r>
          </a:p>
          <a:p>
            <a:pPr algn="l" rtl="0" fontAlgn="base"/>
            <a:endParaRPr lang="en-AU" dirty="0">
              <a:latin typeface="VIC"/>
            </a:endParaRPr>
          </a:p>
          <a:p>
            <a:pPr algn="l" rtl="0" fontAlgn="base"/>
            <a:r>
              <a:rPr lang="en-AU" sz="1800" b="0" i="0" dirty="0">
                <a:effectLst/>
                <a:latin typeface="VIC"/>
              </a:rPr>
              <a:t>If you need a permit, please use the </a:t>
            </a:r>
            <a:r>
              <a:rPr lang="en-AU" dirty="0">
                <a:latin typeface="VIC"/>
              </a:rPr>
              <a:t>permits</a:t>
            </a:r>
            <a:r>
              <a:rPr lang="en-AU" sz="1800" b="0" i="0" dirty="0">
                <a:effectLst/>
                <a:latin typeface="VIC"/>
              </a:rPr>
              <a:t> portal on the Agriculture Victoria website. </a:t>
            </a:r>
          </a:p>
          <a:p>
            <a:pPr algn="l" rtl="0" fontAlgn="base"/>
            <a:endParaRPr lang="en-AU" dirty="0">
              <a:latin typeface="VIC" panose="00000500000000000000" pitchFamily="2" charset="0"/>
            </a:endParaRPr>
          </a:p>
          <a:p>
            <a:pPr algn="l" rtl="0" fontAlgn="base"/>
            <a:endParaRPr lang="en-AU" dirty="0">
              <a:latin typeface="VIC" panose="00000500000000000000" pitchFamily="2" charset="0"/>
            </a:endParaRPr>
          </a:p>
          <a:p>
            <a:pPr fontAlgn="base"/>
            <a:r>
              <a:rPr lang="en-AU" sz="1800" b="0" i="0" dirty="0">
                <a:effectLst/>
                <a:latin typeface="VIC"/>
              </a:rPr>
              <a:t>For more information, visit agriculture.vic.gov.au/avianinfluenza  </a:t>
            </a:r>
          </a:p>
        </p:txBody>
      </p:sp>
      <p:pic>
        <p:nvPicPr>
          <p:cNvPr id="9" name="Graphic 8" descr="Online Network with solid fill">
            <a:extLst>
              <a:ext uri="{FF2B5EF4-FFF2-40B4-BE49-F238E27FC236}">
                <a16:creationId xmlns:a16="http://schemas.microsoft.com/office/drawing/2014/main" id="{033E9E4C-9518-C75E-0087-E61C0B2C78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507160" y="876852"/>
            <a:ext cx="761816" cy="761816"/>
          </a:xfrm>
          <a:prstGeom prst="rect">
            <a:avLst/>
          </a:prstGeom>
        </p:spPr>
      </p:pic>
      <p:pic>
        <p:nvPicPr>
          <p:cNvPr id="5" name="Picture 4">
            <a:extLst>
              <a:ext uri="{FF2B5EF4-FFF2-40B4-BE49-F238E27FC236}">
                <a16:creationId xmlns:a16="http://schemas.microsoft.com/office/drawing/2014/main" id="{58E527F5-2C82-F64C-B2A5-A6DF1A0E3251}"/>
              </a:ext>
            </a:extLst>
          </p:cNvPr>
          <p:cNvPicPr>
            <a:picLocks noChangeAspect="1"/>
          </p:cNvPicPr>
          <p:nvPr/>
        </p:nvPicPr>
        <p:blipFill>
          <a:blip r:embed="rId6"/>
          <a:stretch>
            <a:fillRect/>
          </a:stretch>
        </p:blipFill>
        <p:spPr>
          <a:xfrm>
            <a:off x="278413" y="2088872"/>
            <a:ext cx="695325" cy="2000250"/>
          </a:xfrm>
          <a:prstGeom prst="rect">
            <a:avLst/>
          </a:prstGeom>
        </p:spPr>
      </p:pic>
      <p:sp>
        <p:nvSpPr>
          <p:cNvPr id="14" name="TextBox 13">
            <a:extLst>
              <a:ext uri="{FF2B5EF4-FFF2-40B4-BE49-F238E27FC236}">
                <a16:creationId xmlns:a16="http://schemas.microsoft.com/office/drawing/2014/main" id="{C3664F89-D059-77C4-0F39-2597F96EF18B}"/>
              </a:ext>
            </a:extLst>
          </p:cNvPr>
          <p:cNvSpPr txBox="1"/>
          <p:nvPr/>
        </p:nvSpPr>
        <p:spPr>
          <a:xfrm>
            <a:off x="1030670" y="1650442"/>
            <a:ext cx="6097314" cy="369332"/>
          </a:xfrm>
          <a:prstGeom prst="rect">
            <a:avLst/>
          </a:prstGeom>
          <a:noFill/>
        </p:spPr>
        <p:txBody>
          <a:bodyPr wrap="square">
            <a:spAutoFit/>
          </a:bodyPr>
          <a:lstStyle/>
          <a:p>
            <a:r>
              <a:rPr lang="en-AU" b="1" dirty="0">
                <a:latin typeface="VIC" panose="00000500000000000000" pitchFamily="2" charset="0"/>
              </a:rPr>
              <a:t>Suggested copy:</a:t>
            </a:r>
            <a:endParaRPr lang="en-AU" b="1" dirty="0"/>
          </a:p>
        </p:txBody>
      </p:sp>
      <p:pic>
        <p:nvPicPr>
          <p:cNvPr id="19" name="Picture 18">
            <a:extLst>
              <a:ext uri="{FF2B5EF4-FFF2-40B4-BE49-F238E27FC236}">
                <a16:creationId xmlns:a16="http://schemas.microsoft.com/office/drawing/2014/main" id="{DD35ED18-CD5A-D611-9260-BE7A60D0C272}"/>
              </a:ext>
            </a:extLst>
          </p:cNvPr>
          <p:cNvPicPr>
            <a:picLocks noChangeAspect="1"/>
          </p:cNvPicPr>
          <p:nvPr/>
        </p:nvPicPr>
        <p:blipFill>
          <a:blip r:embed="rId7"/>
          <a:stretch>
            <a:fillRect/>
          </a:stretch>
        </p:blipFill>
        <p:spPr>
          <a:xfrm>
            <a:off x="331274" y="4378437"/>
            <a:ext cx="583125" cy="521809"/>
          </a:xfrm>
          <a:prstGeom prst="rect">
            <a:avLst/>
          </a:prstGeom>
        </p:spPr>
      </p:pic>
      <p:pic>
        <p:nvPicPr>
          <p:cNvPr id="15" name="Picture 14" descr="A map with a red square in the center&#10;&#10;Description automatically generated">
            <a:extLst>
              <a:ext uri="{FF2B5EF4-FFF2-40B4-BE49-F238E27FC236}">
                <a16:creationId xmlns:a16="http://schemas.microsoft.com/office/drawing/2014/main" id="{65D490E4-8E7C-5A61-4E1E-72A0123418A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23671" y="1735913"/>
            <a:ext cx="3352247" cy="3998873"/>
          </a:xfrm>
          <a:prstGeom prst="rect">
            <a:avLst/>
          </a:prstGeom>
        </p:spPr>
      </p:pic>
      <p:sp>
        <p:nvSpPr>
          <p:cNvPr id="16" name="TextBox 15">
            <a:extLst>
              <a:ext uri="{FF2B5EF4-FFF2-40B4-BE49-F238E27FC236}">
                <a16:creationId xmlns:a16="http://schemas.microsoft.com/office/drawing/2014/main" id="{A11DCBD4-4813-DD51-695B-D805611DCC46}"/>
              </a:ext>
            </a:extLst>
          </p:cNvPr>
          <p:cNvSpPr txBox="1"/>
          <p:nvPr/>
        </p:nvSpPr>
        <p:spPr>
          <a:xfrm>
            <a:off x="8037668" y="5770764"/>
            <a:ext cx="3767959" cy="607464"/>
          </a:xfrm>
          <a:prstGeom prst="rect">
            <a:avLst/>
          </a:prstGeom>
          <a:noFill/>
        </p:spPr>
        <p:txBody>
          <a:bodyPr wrap="square" lIns="0" tIns="0" rIns="0" bIns="0" rtlCol="0" anchor="t">
            <a:noAutofit/>
          </a:bodyPr>
          <a:lstStyle/>
          <a:p>
            <a:pPr algn="l" rtl="0" fontAlgn="base"/>
            <a:r>
              <a:rPr lang="en-AU" sz="1800" b="0" i="0" dirty="0">
                <a:effectLst/>
                <a:latin typeface="VIC" panose="00000500000000000000" pitchFamily="2" charset="0"/>
                <a:hlinkClick r:id="rId9"/>
              </a:rPr>
              <a:t>Click here to download image</a:t>
            </a:r>
            <a:endParaRPr lang="en-AU" b="0" i="0" dirty="0">
              <a:effectLst/>
              <a:latin typeface="VIC" panose="00000500000000000000" pitchFamily="2" charset="0"/>
              <a:hlinkClick r:id="rId9"/>
            </a:endParaRPr>
          </a:p>
          <a:p>
            <a:pPr>
              <a:lnSpc>
                <a:spcPct val="150000"/>
              </a:lnSpc>
            </a:pPr>
            <a:endParaRPr lang="en-US" dirty="0">
              <a:latin typeface="VIC" panose="00000500000000000000" pitchFamily="2" charset="0"/>
              <a:ea typeface="+mn-lt"/>
              <a:cs typeface="+mn-lt"/>
              <a:hlinkClick r:id="rId10"/>
            </a:endParaRPr>
          </a:p>
          <a:p>
            <a:endParaRPr lang="en-US" dirty="0">
              <a:latin typeface="VIC" panose="00000500000000000000" pitchFamily="2" charset="0"/>
              <a:ea typeface="+mn-lt"/>
              <a:cs typeface="+mn-lt"/>
              <a:hlinkClick r:id="rId10"/>
            </a:endParaRPr>
          </a:p>
          <a:p>
            <a:endParaRPr lang="en-US" dirty="0">
              <a:latin typeface="VIC" panose="00000500000000000000" pitchFamily="2" charset="0"/>
              <a:cs typeface="Arial"/>
            </a:endParaRPr>
          </a:p>
          <a:p>
            <a:endParaRPr lang="en-US" dirty="0">
              <a:latin typeface="VIC" panose="00000500000000000000" pitchFamily="2" charset="0"/>
              <a:cs typeface="Arial" panose="020B0604020202020204" pitchFamily="34" charset="0"/>
            </a:endParaRPr>
          </a:p>
        </p:txBody>
      </p:sp>
      <p:pic>
        <p:nvPicPr>
          <p:cNvPr id="17" name="Picture 16">
            <a:hlinkClick r:id="rId9"/>
            <a:extLst>
              <a:ext uri="{FF2B5EF4-FFF2-40B4-BE49-F238E27FC236}">
                <a16:creationId xmlns:a16="http://schemas.microsoft.com/office/drawing/2014/main" id="{68A896CC-C9A0-9138-4CF6-78F72802EB35}"/>
              </a:ext>
            </a:extLst>
          </p:cNvPr>
          <p:cNvPicPr>
            <a:picLocks noChangeAspect="1"/>
          </p:cNvPicPr>
          <p:nvPr/>
        </p:nvPicPr>
        <p:blipFill>
          <a:blip r:embed="rId11"/>
          <a:stretch>
            <a:fillRect/>
          </a:stretch>
        </p:blipFill>
        <p:spPr>
          <a:xfrm>
            <a:off x="11419818" y="5684185"/>
            <a:ext cx="514350" cy="485775"/>
          </a:xfrm>
          <a:prstGeom prst="rect">
            <a:avLst/>
          </a:prstGeom>
        </p:spPr>
      </p:pic>
      <p:sp>
        <p:nvSpPr>
          <p:cNvPr id="18" name="TextBox 17">
            <a:extLst>
              <a:ext uri="{FF2B5EF4-FFF2-40B4-BE49-F238E27FC236}">
                <a16:creationId xmlns:a16="http://schemas.microsoft.com/office/drawing/2014/main" id="{CAC0F2D1-9EEE-0600-17F6-5FA09ADDD19E}"/>
              </a:ext>
            </a:extLst>
          </p:cNvPr>
          <p:cNvSpPr txBox="1"/>
          <p:nvPr/>
        </p:nvSpPr>
        <p:spPr>
          <a:xfrm>
            <a:off x="7923577" y="1366581"/>
            <a:ext cx="2598709" cy="369332"/>
          </a:xfrm>
          <a:prstGeom prst="rect">
            <a:avLst/>
          </a:prstGeom>
          <a:noFill/>
        </p:spPr>
        <p:txBody>
          <a:bodyPr wrap="square">
            <a:spAutoFit/>
          </a:bodyPr>
          <a:lstStyle/>
          <a:p>
            <a:r>
              <a:rPr lang="en-AU" b="1" dirty="0">
                <a:latin typeface="VIC" panose="00000500000000000000" pitchFamily="2" charset="0"/>
              </a:rPr>
              <a:t>Suggested image:</a:t>
            </a:r>
            <a:endParaRPr lang="en-AU" b="1" dirty="0"/>
          </a:p>
        </p:txBody>
      </p:sp>
    </p:spTree>
    <p:custDataLst>
      <p:tags r:id="rId1"/>
    </p:custDataLst>
    <p:extLst>
      <p:ext uri="{BB962C8B-B14F-4D97-AF65-F5344CB8AC3E}">
        <p14:creationId xmlns:p14="http://schemas.microsoft.com/office/powerpoint/2010/main" val="2033910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637DEE8-C8FA-4FDE-6DE5-1D2E7A1EA301}"/>
              </a:ext>
            </a:extLst>
          </p:cNvPr>
          <p:cNvSpPr>
            <a:spLocks noGrp="1"/>
          </p:cNvSpPr>
          <p:nvPr>
            <p:ph type="title"/>
          </p:nvPr>
        </p:nvSpPr>
        <p:spPr>
          <a:xfrm>
            <a:off x="626076" y="768096"/>
            <a:ext cx="10232558" cy="1053287"/>
          </a:xfrm>
        </p:spPr>
        <p:txBody>
          <a:bodyPr/>
          <a:lstStyle/>
          <a:p>
            <a:r>
              <a:rPr lang="en-GB" b="1" dirty="0">
                <a:latin typeface="VIC" panose="00000500000000000000" pitchFamily="2" charset="0"/>
                <a:cs typeface="Arial"/>
              </a:rPr>
              <a:t>SOCIAL MEDIA POST: </a:t>
            </a:r>
            <a:endParaRPr lang="en-GB" b="1" dirty="0">
              <a:latin typeface="VIC" panose="00000500000000000000" pitchFamily="2" charset="0"/>
            </a:endParaRPr>
          </a:p>
        </p:txBody>
      </p:sp>
      <p:sp>
        <p:nvSpPr>
          <p:cNvPr id="15" name="TextBox 14">
            <a:extLst>
              <a:ext uri="{FF2B5EF4-FFF2-40B4-BE49-F238E27FC236}">
                <a16:creationId xmlns:a16="http://schemas.microsoft.com/office/drawing/2014/main" id="{2820FDF7-BF0C-60FF-F313-8CB2E88B9CFA}"/>
              </a:ext>
            </a:extLst>
          </p:cNvPr>
          <p:cNvSpPr txBox="1"/>
          <p:nvPr/>
        </p:nvSpPr>
        <p:spPr>
          <a:xfrm>
            <a:off x="1102814" y="2161959"/>
            <a:ext cx="6345248" cy="2098934"/>
          </a:xfrm>
          <a:prstGeom prst="rect">
            <a:avLst/>
          </a:prstGeom>
          <a:noFill/>
        </p:spPr>
        <p:txBody>
          <a:bodyPr wrap="square" lIns="0" tIns="0" rIns="0" bIns="0" rtlCol="0" anchor="t">
            <a:noAutofit/>
          </a:bodyPr>
          <a:lstStyle/>
          <a:p>
            <a:pPr algn="l" rtl="0" fontAlgn="base"/>
            <a:r>
              <a:rPr lang="en-AU" dirty="0">
                <a:latin typeface="VIC"/>
              </a:rPr>
              <a:t>Attention poultry farmers, backyard chicken and bird owners - remember to regularly check your birds! </a:t>
            </a:r>
          </a:p>
          <a:p>
            <a:pPr algn="l" rtl="0" fontAlgn="base"/>
            <a:endParaRPr lang="en-AU" dirty="0">
              <a:latin typeface="VIC" panose="00000500000000000000" pitchFamily="2" charset="0"/>
            </a:endParaRPr>
          </a:p>
          <a:p>
            <a:pPr fontAlgn="base"/>
            <a:r>
              <a:rPr lang="en-AU" dirty="0">
                <a:latin typeface="VIC"/>
              </a:rPr>
              <a:t>If you suspect your birds are sick, contact your local vet or call the all-hours Emergency Animal Disease Hotline on 1800 675 888.  </a:t>
            </a:r>
          </a:p>
          <a:p>
            <a:pPr fontAlgn="base"/>
            <a:endParaRPr lang="en-AU" dirty="0">
              <a:latin typeface="VIC" panose="00000500000000000000" pitchFamily="2" charset="0"/>
            </a:endParaRPr>
          </a:p>
          <a:p>
            <a:pPr fontAlgn="base"/>
            <a:r>
              <a:rPr lang="en-AU" sz="1800" b="0" i="0" dirty="0">
                <a:effectLst/>
                <a:latin typeface="VIC"/>
              </a:rPr>
              <a:t>For more information about avian influenza, visit agriculture.vic.gov.au/avianinfluenza  </a:t>
            </a:r>
          </a:p>
          <a:p>
            <a:pPr algn="l" rtl="0" fontAlgn="base"/>
            <a:endParaRPr lang="en-AU" dirty="0">
              <a:latin typeface="VIC" panose="00000500000000000000" pitchFamily="2" charset="0"/>
            </a:endParaRPr>
          </a:p>
        </p:txBody>
      </p:sp>
      <p:pic>
        <p:nvPicPr>
          <p:cNvPr id="16" name="Graphic 15" descr="Online Network with solid fill">
            <a:extLst>
              <a:ext uri="{FF2B5EF4-FFF2-40B4-BE49-F238E27FC236}">
                <a16:creationId xmlns:a16="http://schemas.microsoft.com/office/drawing/2014/main" id="{C0F7035C-AD89-E5EB-BA39-4DE70CC6EE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507160" y="876852"/>
            <a:ext cx="761816" cy="761816"/>
          </a:xfrm>
          <a:prstGeom prst="rect">
            <a:avLst/>
          </a:prstGeom>
        </p:spPr>
      </p:pic>
      <p:pic>
        <p:nvPicPr>
          <p:cNvPr id="18" name="Picture 17">
            <a:extLst>
              <a:ext uri="{FF2B5EF4-FFF2-40B4-BE49-F238E27FC236}">
                <a16:creationId xmlns:a16="http://schemas.microsoft.com/office/drawing/2014/main" id="{511B49D1-159B-B052-0564-F2A6113B922E}"/>
              </a:ext>
            </a:extLst>
          </p:cNvPr>
          <p:cNvPicPr>
            <a:picLocks noChangeAspect="1"/>
          </p:cNvPicPr>
          <p:nvPr/>
        </p:nvPicPr>
        <p:blipFill>
          <a:blip r:embed="rId4"/>
          <a:stretch>
            <a:fillRect/>
          </a:stretch>
        </p:blipFill>
        <p:spPr>
          <a:xfrm>
            <a:off x="278413" y="2088872"/>
            <a:ext cx="695325" cy="2000250"/>
          </a:xfrm>
          <a:prstGeom prst="rect">
            <a:avLst/>
          </a:prstGeom>
        </p:spPr>
      </p:pic>
      <p:sp>
        <p:nvSpPr>
          <p:cNvPr id="19" name="TextBox 18">
            <a:extLst>
              <a:ext uri="{FF2B5EF4-FFF2-40B4-BE49-F238E27FC236}">
                <a16:creationId xmlns:a16="http://schemas.microsoft.com/office/drawing/2014/main" id="{2AD3B24E-E9D5-D2EE-E9B6-D70B4FF7371D}"/>
              </a:ext>
            </a:extLst>
          </p:cNvPr>
          <p:cNvSpPr txBox="1"/>
          <p:nvPr/>
        </p:nvSpPr>
        <p:spPr>
          <a:xfrm>
            <a:off x="1030670" y="1650442"/>
            <a:ext cx="6097314" cy="369332"/>
          </a:xfrm>
          <a:prstGeom prst="rect">
            <a:avLst/>
          </a:prstGeom>
          <a:noFill/>
        </p:spPr>
        <p:txBody>
          <a:bodyPr wrap="square">
            <a:spAutoFit/>
          </a:bodyPr>
          <a:lstStyle/>
          <a:p>
            <a:r>
              <a:rPr lang="en-AU" b="1" dirty="0">
                <a:latin typeface="VIC" panose="00000500000000000000" pitchFamily="2" charset="0"/>
              </a:rPr>
              <a:t>Suggested copy:</a:t>
            </a:r>
            <a:endParaRPr lang="en-AU" b="1" dirty="0"/>
          </a:p>
        </p:txBody>
      </p:sp>
      <p:pic>
        <p:nvPicPr>
          <p:cNvPr id="20" name="Picture 19">
            <a:extLst>
              <a:ext uri="{FF2B5EF4-FFF2-40B4-BE49-F238E27FC236}">
                <a16:creationId xmlns:a16="http://schemas.microsoft.com/office/drawing/2014/main" id="{EAAEE213-E33B-9957-EE5F-FCED263B1C34}"/>
              </a:ext>
            </a:extLst>
          </p:cNvPr>
          <p:cNvPicPr>
            <a:picLocks noChangeAspect="1"/>
          </p:cNvPicPr>
          <p:nvPr/>
        </p:nvPicPr>
        <p:blipFill>
          <a:blip r:embed="rId5"/>
          <a:stretch>
            <a:fillRect/>
          </a:stretch>
        </p:blipFill>
        <p:spPr>
          <a:xfrm>
            <a:off x="331274" y="4378437"/>
            <a:ext cx="583125" cy="521809"/>
          </a:xfrm>
          <a:prstGeom prst="rect">
            <a:avLst/>
          </a:prstGeom>
        </p:spPr>
      </p:pic>
      <p:pic>
        <p:nvPicPr>
          <p:cNvPr id="23" name="Picture 22" descr="A group of chickens on a dirt path&#10;&#10;Description automatically generated">
            <a:extLst>
              <a:ext uri="{FF2B5EF4-FFF2-40B4-BE49-F238E27FC236}">
                <a16:creationId xmlns:a16="http://schemas.microsoft.com/office/drawing/2014/main" id="{96AEF506-8FA5-D4C8-A48D-4CC87ACE57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1858" y="2272529"/>
            <a:ext cx="3294000" cy="3216651"/>
          </a:xfrm>
          <a:prstGeom prst="rect">
            <a:avLst/>
          </a:prstGeom>
        </p:spPr>
      </p:pic>
      <p:sp>
        <p:nvSpPr>
          <p:cNvPr id="26" name="TextBox 25">
            <a:hlinkClick r:id="rId7"/>
            <a:extLst>
              <a:ext uri="{FF2B5EF4-FFF2-40B4-BE49-F238E27FC236}">
                <a16:creationId xmlns:a16="http://schemas.microsoft.com/office/drawing/2014/main" id="{8BDAC763-9A5B-2DEB-D471-75A7814A6F0D}"/>
              </a:ext>
            </a:extLst>
          </p:cNvPr>
          <p:cNvSpPr txBox="1"/>
          <p:nvPr/>
        </p:nvSpPr>
        <p:spPr>
          <a:xfrm>
            <a:off x="8037668" y="5770764"/>
            <a:ext cx="3767959" cy="607464"/>
          </a:xfrm>
          <a:prstGeom prst="rect">
            <a:avLst/>
          </a:prstGeom>
          <a:noFill/>
        </p:spPr>
        <p:txBody>
          <a:bodyPr wrap="square" lIns="0" tIns="0" rIns="0" bIns="0" rtlCol="0" anchor="t">
            <a:noAutofit/>
          </a:bodyPr>
          <a:lstStyle/>
          <a:p>
            <a:pPr algn="l" rtl="0" fontAlgn="base"/>
            <a:r>
              <a:rPr lang="en-AU" sz="1800" b="0" i="0" dirty="0">
                <a:effectLst/>
                <a:latin typeface="VIC" panose="00000500000000000000" pitchFamily="2" charset="0"/>
                <a:hlinkClick r:id="rId8"/>
              </a:rPr>
              <a:t>Click here to download image</a:t>
            </a:r>
            <a:endParaRPr lang="en-AU" b="0" i="0" dirty="0">
              <a:effectLst/>
              <a:latin typeface="VIC" panose="00000500000000000000" pitchFamily="2" charset="0"/>
              <a:hlinkClick r:id="rId8"/>
            </a:endParaRPr>
          </a:p>
          <a:p>
            <a:pPr>
              <a:lnSpc>
                <a:spcPct val="150000"/>
              </a:lnSpc>
            </a:pPr>
            <a:endParaRPr lang="en-US" dirty="0">
              <a:latin typeface="VIC" panose="00000500000000000000" pitchFamily="2" charset="0"/>
              <a:ea typeface="+mn-lt"/>
              <a:cs typeface="+mn-lt"/>
              <a:hlinkClick r:id="rId8"/>
            </a:endParaRPr>
          </a:p>
          <a:p>
            <a:endParaRPr lang="en-US" dirty="0">
              <a:latin typeface="VIC" panose="00000500000000000000" pitchFamily="2" charset="0"/>
              <a:ea typeface="+mn-lt"/>
              <a:cs typeface="+mn-lt"/>
              <a:hlinkClick r:id="rId8"/>
            </a:endParaRPr>
          </a:p>
          <a:p>
            <a:endParaRPr lang="en-US" dirty="0">
              <a:latin typeface="VIC" panose="00000500000000000000" pitchFamily="2" charset="0"/>
              <a:cs typeface="Arial"/>
            </a:endParaRPr>
          </a:p>
          <a:p>
            <a:endParaRPr lang="en-US" dirty="0">
              <a:latin typeface="VIC" panose="00000500000000000000" pitchFamily="2" charset="0"/>
              <a:cs typeface="Arial" panose="020B0604020202020204" pitchFamily="34" charset="0"/>
            </a:endParaRPr>
          </a:p>
        </p:txBody>
      </p:sp>
      <p:pic>
        <p:nvPicPr>
          <p:cNvPr id="27" name="Picture 26">
            <a:hlinkClick r:id="rId7"/>
            <a:extLst>
              <a:ext uri="{FF2B5EF4-FFF2-40B4-BE49-F238E27FC236}">
                <a16:creationId xmlns:a16="http://schemas.microsoft.com/office/drawing/2014/main" id="{B5B917CD-3F57-E19F-AC17-FE13C689121D}"/>
              </a:ext>
            </a:extLst>
          </p:cNvPr>
          <p:cNvPicPr>
            <a:picLocks noChangeAspect="1"/>
          </p:cNvPicPr>
          <p:nvPr/>
        </p:nvPicPr>
        <p:blipFill>
          <a:blip r:embed="rId9"/>
          <a:stretch>
            <a:fillRect/>
          </a:stretch>
        </p:blipFill>
        <p:spPr>
          <a:xfrm>
            <a:off x="11419818" y="5684185"/>
            <a:ext cx="514350" cy="485775"/>
          </a:xfrm>
          <a:prstGeom prst="rect">
            <a:avLst/>
          </a:prstGeom>
        </p:spPr>
      </p:pic>
      <p:sp>
        <p:nvSpPr>
          <p:cNvPr id="28" name="TextBox 27">
            <a:extLst>
              <a:ext uri="{FF2B5EF4-FFF2-40B4-BE49-F238E27FC236}">
                <a16:creationId xmlns:a16="http://schemas.microsoft.com/office/drawing/2014/main" id="{81E80DA8-1933-8B90-8FDF-0D2FC850507D}"/>
              </a:ext>
            </a:extLst>
          </p:cNvPr>
          <p:cNvSpPr txBox="1"/>
          <p:nvPr/>
        </p:nvSpPr>
        <p:spPr>
          <a:xfrm>
            <a:off x="7951858" y="1621614"/>
            <a:ext cx="2598709" cy="369332"/>
          </a:xfrm>
          <a:prstGeom prst="rect">
            <a:avLst/>
          </a:prstGeom>
          <a:noFill/>
        </p:spPr>
        <p:txBody>
          <a:bodyPr wrap="square">
            <a:spAutoFit/>
          </a:bodyPr>
          <a:lstStyle/>
          <a:p>
            <a:r>
              <a:rPr lang="en-AU" b="1" dirty="0">
                <a:latin typeface="VIC" panose="00000500000000000000" pitchFamily="2" charset="0"/>
              </a:rPr>
              <a:t>Suggested image:</a:t>
            </a:r>
            <a:endParaRPr lang="en-AU" b="1" dirty="0"/>
          </a:p>
        </p:txBody>
      </p:sp>
    </p:spTree>
    <p:extLst>
      <p:ext uri="{BB962C8B-B14F-4D97-AF65-F5344CB8AC3E}">
        <p14:creationId xmlns:p14="http://schemas.microsoft.com/office/powerpoint/2010/main" val="2314574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DA552-503D-73AD-DED8-3EADF4824E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AB5EE5-979A-EB16-89BF-4939C03E6A0D}"/>
              </a:ext>
            </a:extLst>
          </p:cNvPr>
          <p:cNvSpPr>
            <a:spLocks noGrp="1"/>
          </p:cNvSpPr>
          <p:nvPr>
            <p:ph type="title"/>
          </p:nvPr>
        </p:nvSpPr>
        <p:spPr>
          <a:xfrm>
            <a:off x="626076" y="768096"/>
            <a:ext cx="10232558" cy="1053287"/>
          </a:xfrm>
        </p:spPr>
        <p:txBody>
          <a:bodyPr/>
          <a:lstStyle/>
          <a:p>
            <a:r>
              <a:rPr lang="en-GB" b="1" dirty="0">
                <a:latin typeface="VIC" panose="00000500000000000000" pitchFamily="2" charset="0"/>
                <a:cs typeface="Arial"/>
              </a:rPr>
              <a:t>SOCIAL MEDIA POST: </a:t>
            </a:r>
            <a:endParaRPr lang="en-GB" b="1" dirty="0">
              <a:latin typeface="VIC" panose="00000500000000000000" pitchFamily="2" charset="0"/>
            </a:endParaRPr>
          </a:p>
        </p:txBody>
      </p:sp>
      <p:sp>
        <p:nvSpPr>
          <p:cNvPr id="3" name="Slide Number Placeholder 2">
            <a:extLst>
              <a:ext uri="{FF2B5EF4-FFF2-40B4-BE49-F238E27FC236}">
                <a16:creationId xmlns:a16="http://schemas.microsoft.com/office/drawing/2014/main" id="{01474DEB-F5EA-B29E-C90C-7A5255B20A73}"/>
              </a:ext>
            </a:extLst>
          </p:cNvPr>
          <p:cNvSpPr>
            <a:spLocks noGrp="1"/>
          </p:cNvSpPr>
          <p:nvPr>
            <p:ph type="sldNum" sz="quarter" idx="12"/>
          </p:nvPr>
        </p:nvSpPr>
        <p:spPr/>
        <p:txBody>
          <a:bodyPr/>
          <a:lstStyle/>
          <a:p>
            <a:fld id="{10F38EA1-A2B3-734E-8FE4-2A14DB32A8FE}" type="slidenum">
              <a:rPr lang="en-US" smtClean="0"/>
              <a:pPr/>
              <a:t>13</a:t>
            </a:fld>
            <a:endParaRPr lang="en-US" dirty="0"/>
          </a:p>
        </p:txBody>
      </p:sp>
      <p:sp>
        <p:nvSpPr>
          <p:cNvPr id="8" name="TextBox 7">
            <a:extLst>
              <a:ext uri="{FF2B5EF4-FFF2-40B4-BE49-F238E27FC236}">
                <a16:creationId xmlns:a16="http://schemas.microsoft.com/office/drawing/2014/main" id="{9EAEEFE6-6024-77F8-0BA1-77E16B853F0B}"/>
              </a:ext>
            </a:extLst>
          </p:cNvPr>
          <p:cNvSpPr txBox="1"/>
          <p:nvPr/>
        </p:nvSpPr>
        <p:spPr>
          <a:xfrm>
            <a:off x="1102814" y="2161958"/>
            <a:ext cx="6345248" cy="3690201"/>
          </a:xfrm>
          <a:prstGeom prst="rect">
            <a:avLst/>
          </a:prstGeom>
          <a:noFill/>
        </p:spPr>
        <p:txBody>
          <a:bodyPr wrap="square" lIns="0" tIns="0" rIns="0" bIns="0" rtlCol="0" anchor="t">
            <a:noAutofit/>
          </a:bodyPr>
          <a:lstStyle/>
          <a:p>
            <a:pPr algn="l" rtl="0" fontAlgn="base"/>
            <a:r>
              <a:rPr lang="en-AU" dirty="0">
                <a:latin typeface="VIC" panose="00000500000000000000" pitchFamily="2" charset="0"/>
              </a:rPr>
              <a:t>Can I still eat eggs?</a:t>
            </a:r>
          </a:p>
          <a:p>
            <a:pPr algn="l" rtl="0" fontAlgn="base"/>
            <a:endParaRPr lang="en-AU" dirty="0">
              <a:latin typeface="VIC" panose="00000500000000000000" pitchFamily="2" charset="0"/>
            </a:endParaRPr>
          </a:p>
          <a:p>
            <a:pPr algn="l" rtl="0" fontAlgn="base"/>
            <a:r>
              <a:rPr lang="en-AU" dirty="0">
                <a:latin typeface="VIC" panose="00000500000000000000" pitchFamily="2" charset="0"/>
              </a:rPr>
              <a:t>Eggs and poultry products from the supermarkets do not pose a risk and are safe to eat. </a:t>
            </a:r>
          </a:p>
          <a:p>
            <a:pPr algn="l" rtl="0" fontAlgn="base"/>
            <a:endParaRPr lang="en-AU" dirty="0">
              <a:latin typeface="VIC" panose="00000500000000000000" pitchFamily="2" charset="0"/>
            </a:endParaRPr>
          </a:p>
          <a:p>
            <a:pPr algn="l" rtl="0" fontAlgn="base"/>
            <a:r>
              <a:rPr lang="en-AU" dirty="0">
                <a:latin typeface="VIC" panose="00000500000000000000" pitchFamily="2" charset="0"/>
              </a:rPr>
              <a:t>Victorian supermarkets stock local and interstate poultry and egg products and are continuing to maintain supply for their customers.</a:t>
            </a:r>
          </a:p>
          <a:p>
            <a:pPr algn="l" rtl="0" fontAlgn="base"/>
            <a:endParaRPr lang="en-AU" dirty="0">
              <a:latin typeface="VIC" panose="00000500000000000000" pitchFamily="2" charset="0"/>
            </a:endParaRPr>
          </a:p>
          <a:p>
            <a:pPr fontAlgn="base"/>
            <a:r>
              <a:rPr lang="en-AU" sz="1800" b="0" i="0" dirty="0">
                <a:effectLst/>
                <a:latin typeface="VIC" panose="00000500000000000000" pitchFamily="2" charset="0"/>
              </a:rPr>
              <a:t>For more information, visit agriculture.vic.gov.au/avianinfluenza  </a:t>
            </a:r>
          </a:p>
          <a:p>
            <a:pPr algn="l" rtl="0" fontAlgn="base"/>
            <a:endParaRPr lang="en-AU" dirty="0">
              <a:latin typeface="VIC" panose="00000500000000000000" pitchFamily="2" charset="0"/>
            </a:endParaRPr>
          </a:p>
        </p:txBody>
      </p:sp>
      <p:pic>
        <p:nvPicPr>
          <p:cNvPr id="9" name="Graphic 8" descr="Online Network with solid fill">
            <a:extLst>
              <a:ext uri="{FF2B5EF4-FFF2-40B4-BE49-F238E27FC236}">
                <a16:creationId xmlns:a16="http://schemas.microsoft.com/office/drawing/2014/main" id="{D641B19C-126D-85BC-98E0-B05DA675A8A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507160" y="876852"/>
            <a:ext cx="761816" cy="761816"/>
          </a:xfrm>
          <a:prstGeom prst="rect">
            <a:avLst/>
          </a:prstGeom>
        </p:spPr>
      </p:pic>
      <p:pic>
        <p:nvPicPr>
          <p:cNvPr id="5" name="Picture 4">
            <a:extLst>
              <a:ext uri="{FF2B5EF4-FFF2-40B4-BE49-F238E27FC236}">
                <a16:creationId xmlns:a16="http://schemas.microsoft.com/office/drawing/2014/main" id="{EF520FAE-F46C-2FCE-9BD8-05213FB36801}"/>
              </a:ext>
            </a:extLst>
          </p:cNvPr>
          <p:cNvPicPr>
            <a:picLocks noChangeAspect="1"/>
          </p:cNvPicPr>
          <p:nvPr/>
        </p:nvPicPr>
        <p:blipFill>
          <a:blip r:embed="rId6"/>
          <a:stretch>
            <a:fillRect/>
          </a:stretch>
        </p:blipFill>
        <p:spPr>
          <a:xfrm>
            <a:off x="278413" y="2088872"/>
            <a:ext cx="695325" cy="2000250"/>
          </a:xfrm>
          <a:prstGeom prst="rect">
            <a:avLst/>
          </a:prstGeom>
        </p:spPr>
      </p:pic>
      <p:sp>
        <p:nvSpPr>
          <p:cNvPr id="14" name="TextBox 13">
            <a:extLst>
              <a:ext uri="{FF2B5EF4-FFF2-40B4-BE49-F238E27FC236}">
                <a16:creationId xmlns:a16="http://schemas.microsoft.com/office/drawing/2014/main" id="{7987813E-65A6-59BA-B39B-6FA2B01BFDFF}"/>
              </a:ext>
            </a:extLst>
          </p:cNvPr>
          <p:cNvSpPr txBox="1"/>
          <p:nvPr/>
        </p:nvSpPr>
        <p:spPr>
          <a:xfrm>
            <a:off x="1030670" y="1650442"/>
            <a:ext cx="6097314" cy="369332"/>
          </a:xfrm>
          <a:prstGeom prst="rect">
            <a:avLst/>
          </a:prstGeom>
          <a:noFill/>
        </p:spPr>
        <p:txBody>
          <a:bodyPr wrap="square">
            <a:spAutoFit/>
          </a:bodyPr>
          <a:lstStyle/>
          <a:p>
            <a:r>
              <a:rPr lang="en-AU" b="1" dirty="0">
                <a:latin typeface="VIC" panose="00000500000000000000" pitchFamily="2" charset="0"/>
              </a:rPr>
              <a:t>Suggested copy:</a:t>
            </a:r>
            <a:endParaRPr lang="en-AU" b="1" dirty="0"/>
          </a:p>
        </p:txBody>
      </p:sp>
      <p:pic>
        <p:nvPicPr>
          <p:cNvPr id="19" name="Picture 18">
            <a:extLst>
              <a:ext uri="{FF2B5EF4-FFF2-40B4-BE49-F238E27FC236}">
                <a16:creationId xmlns:a16="http://schemas.microsoft.com/office/drawing/2014/main" id="{7942495B-378C-2D9C-7024-322FB21E71CC}"/>
              </a:ext>
            </a:extLst>
          </p:cNvPr>
          <p:cNvPicPr>
            <a:picLocks noChangeAspect="1"/>
          </p:cNvPicPr>
          <p:nvPr/>
        </p:nvPicPr>
        <p:blipFill>
          <a:blip r:embed="rId7"/>
          <a:stretch>
            <a:fillRect/>
          </a:stretch>
        </p:blipFill>
        <p:spPr>
          <a:xfrm>
            <a:off x="331274" y="4378437"/>
            <a:ext cx="583125" cy="521809"/>
          </a:xfrm>
          <a:prstGeom prst="rect">
            <a:avLst/>
          </a:prstGeom>
        </p:spPr>
      </p:pic>
      <p:pic>
        <p:nvPicPr>
          <p:cNvPr id="24" name="Picture 23" descr="A black bowl with a yolk on top of it&#10;&#10;Description automatically generated">
            <a:extLst>
              <a:ext uri="{FF2B5EF4-FFF2-40B4-BE49-F238E27FC236}">
                <a16:creationId xmlns:a16="http://schemas.microsoft.com/office/drawing/2014/main" id="{4BC14DAD-CD2C-D680-A11D-8204A80E2F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55534" y="2161959"/>
            <a:ext cx="3333652" cy="3333652"/>
          </a:xfrm>
          <a:prstGeom prst="rect">
            <a:avLst/>
          </a:prstGeom>
        </p:spPr>
      </p:pic>
      <p:sp>
        <p:nvSpPr>
          <p:cNvPr id="25" name="TextBox 24">
            <a:hlinkClick r:id="rId9"/>
            <a:extLst>
              <a:ext uri="{FF2B5EF4-FFF2-40B4-BE49-F238E27FC236}">
                <a16:creationId xmlns:a16="http://schemas.microsoft.com/office/drawing/2014/main" id="{40A229F6-C7AD-AFCA-1D7A-4B244E36E01E}"/>
              </a:ext>
            </a:extLst>
          </p:cNvPr>
          <p:cNvSpPr txBox="1"/>
          <p:nvPr/>
        </p:nvSpPr>
        <p:spPr>
          <a:xfrm>
            <a:off x="8037668" y="5770764"/>
            <a:ext cx="3767959" cy="607464"/>
          </a:xfrm>
          <a:prstGeom prst="rect">
            <a:avLst/>
          </a:prstGeom>
          <a:noFill/>
        </p:spPr>
        <p:txBody>
          <a:bodyPr wrap="square" lIns="0" tIns="0" rIns="0" bIns="0" rtlCol="0" anchor="t">
            <a:noAutofit/>
          </a:bodyPr>
          <a:lstStyle/>
          <a:p>
            <a:pPr algn="l" rtl="0" fontAlgn="base"/>
            <a:r>
              <a:rPr lang="en-AU" sz="1800" b="0" i="0" dirty="0">
                <a:effectLst/>
                <a:latin typeface="VIC" panose="00000500000000000000" pitchFamily="2" charset="0"/>
                <a:hlinkClick r:id="rId10"/>
              </a:rPr>
              <a:t>Click here to download image</a:t>
            </a:r>
            <a:endParaRPr lang="en-AU" b="0" i="0" dirty="0">
              <a:effectLst/>
              <a:latin typeface="VIC" panose="00000500000000000000" pitchFamily="2" charset="0"/>
              <a:hlinkClick r:id="rId10"/>
            </a:endParaRPr>
          </a:p>
          <a:p>
            <a:pPr>
              <a:lnSpc>
                <a:spcPct val="150000"/>
              </a:lnSpc>
            </a:pPr>
            <a:endParaRPr lang="en-US" dirty="0">
              <a:latin typeface="VIC" panose="00000500000000000000" pitchFamily="2" charset="0"/>
              <a:ea typeface="+mn-lt"/>
              <a:cs typeface="+mn-lt"/>
              <a:hlinkClick r:id="rId10"/>
            </a:endParaRPr>
          </a:p>
          <a:p>
            <a:endParaRPr lang="en-US" dirty="0">
              <a:latin typeface="VIC" panose="00000500000000000000" pitchFamily="2" charset="0"/>
              <a:ea typeface="+mn-lt"/>
              <a:cs typeface="+mn-lt"/>
              <a:hlinkClick r:id="rId10"/>
            </a:endParaRPr>
          </a:p>
          <a:p>
            <a:endParaRPr lang="en-US" dirty="0">
              <a:latin typeface="VIC" panose="00000500000000000000" pitchFamily="2" charset="0"/>
              <a:cs typeface="Arial"/>
            </a:endParaRPr>
          </a:p>
          <a:p>
            <a:endParaRPr lang="en-US" dirty="0">
              <a:latin typeface="VIC" panose="00000500000000000000" pitchFamily="2" charset="0"/>
              <a:cs typeface="Arial" panose="020B0604020202020204" pitchFamily="34" charset="0"/>
            </a:endParaRPr>
          </a:p>
        </p:txBody>
      </p:sp>
      <p:pic>
        <p:nvPicPr>
          <p:cNvPr id="26" name="Picture 25">
            <a:hlinkClick r:id="rId9"/>
            <a:extLst>
              <a:ext uri="{FF2B5EF4-FFF2-40B4-BE49-F238E27FC236}">
                <a16:creationId xmlns:a16="http://schemas.microsoft.com/office/drawing/2014/main" id="{EAF05FD9-2081-1663-05DD-69DFB87A2F10}"/>
              </a:ext>
            </a:extLst>
          </p:cNvPr>
          <p:cNvPicPr>
            <a:picLocks noChangeAspect="1"/>
          </p:cNvPicPr>
          <p:nvPr/>
        </p:nvPicPr>
        <p:blipFill>
          <a:blip r:embed="rId11"/>
          <a:stretch>
            <a:fillRect/>
          </a:stretch>
        </p:blipFill>
        <p:spPr>
          <a:xfrm>
            <a:off x="11419818" y="5684185"/>
            <a:ext cx="514350" cy="485775"/>
          </a:xfrm>
          <a:prstGeom prst="rect">
            <a:avLst/>
          </a:prstGeom>
        </p:spPr>
      </p:pic>
      <p:sp>
        <p:nvSpPr>
          <p:cNvPr id="27" name="TextBox 26">
            <a:extLst>
              <a:ext uri="{FF2B5EF4-FFF2-40B4-BE49-F238E27FC236}">
                <a16:creationId xmlns:a16="http://schemas.microsoft.com/office/drawing/2014/main" id="{7F6CC33E-ED6F-936F-21DC-893AAF12B663}"/>
              </a:ext>
            </a:extLst>
          </p:cNvPr>
          <p:cNvSpPr txBox="1"/>
          <p:nvPr/>
        </p:nvSpPr>
        <p:spPr>
          <a:xfrm>
            <a:off x="7951858" y="1621614"/>
            <a:ext cx="2598709" cy="369332"/>
          </a:xfrm>
          <a:prstGeom prst="rect">
            <a:avLst/>
          </a:prstGeom>
          <a:noFill/>
        </p:spPr>
        <p:txBody>
          <a:bodyPr wrap="square">
            <a:spAutoFit/>
          </a:bodyPr>
          <a:lstStyle/>
          <a:p>
            <a:r>
              <a:rPr lang="en-AU" b="1" dirty="0">
                <a:latin typeface="VIC" panose="00000500000000000000" pitchFamily="2" charset="0"/>
              </a:rPr>
              <a:t>Suggested image:</a:t>
            </a:r>
            <a:endParaRPr lang="en-AU" b="1" dirty="0"/>
          </a:p>
        </p:txBody>
      </p:sp>
    </p:spTree>
    <p:custDataLst>
      <p:tags r:id="rId1"/>
    </p:custDataLst>
    <p:extLst>
      <p:ext uri="{BB962C8B-B14F-4D97-AF65-F5344CB8AC3E}">
        <p14:creationId xmlns:p14="http://schemas.microsoft.com/office/powerpoint/2010/main" val="742737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7013B-1CF1-5C4C-B8D8-968B9692BA44}"/>
              </a:ext>
            </a:extLst>
          </p:cNvPr>
          <p:cNvSpPr>
            <a:spLocks noGrp="1"/>
          </p:cNvSpPr>
          <p:nvPr>
            <p:ph type="title"/>
          </p:nvPr>
        </p:nvSpPr>
        <p:spPr>
          <a:xfrm>
            <a:off x="626076" y="768096"/>
            <a:ext cx="10232558" cy="1053287"/>
          </a:xfrm>
        </p:spPr>
        <p:txBody>
          <a:bodyPr/>
          <a:lstStyle/>
          <a:p>
            <a:r>
              <a:rPr lang="en-GB" b="1" dirty="0">
                <a:latin typeface="VIC" panose="00000500000000000000" pitchFamily="2" charset="0"/>
                <a:cs typeface="Arial"/>
              </a:rPr>
              <a:t>NEWSLETTER BLURB</a:t>
            </a:r>
            <a:endParaRPr lang="en-GB" b="1" dirty="0">
              <a:latin typeface="VIC" panose="00000500000000000000" pitchFamily="2" charset="0"/>
            </a:endParaRPr>
          </a:p>
        </p:txBody>
      </p:sp>
      <p:sp>
        <p:nvSpPr>
          <p:cNvPr id="3" name="Slide Number Placeholder 2">
            <a:extLst>
              <a:ext uri="{FF2B5EF4-FFF2-40B4-BE49-F238E27FC236}">
                <a16:creationId xmlns:a16="http://schemas.microsoft.com/office/drawing/2014/main" id="{DFC98CC1-4B28-2647-998E-C439911752BE}"/>
              </a:ext>
            </a:extLst>
          </p:cNvPr>
          <p:cNvSpPr>
            <a:spLocks noGrp="1"/>
          </p:cNvSpPr>
          <p:nvPr>
            <p:ph type="sldNum" sz="quarter" idx="12"/>
          </p:nvPr>
        </p:nvSpPr>
        <p:spPr/>
        <p:txBody>
          <a:bodyPr/>
          <a:lstStyle/>
          <a:p>
            <a:fld id="{10F38EA1-A2B3-734E-8FE4-2A14DB32A8FE}" type="slidenum">
              <a:rPr lang="en-US" smtClean="0"/>
              <a:pPr/>
              <a:t>14</a:t>
            </a:fld>
            <a:endParaRPr lang="en-US" dirty="0"/>
          </a:p>
        </p:txBody>
      </p:sp>
      <p:sp>
        <p:nvSpPr>
          <p:cNvPr id="8" name="TextBox 7">
            <a:extLst>
              <a:ext uri="{FF2B5EF4-FFF2-40B4-BE49-F238E27FC236}">
                <a16:creationId xmlns:a16="http://schemas.microsoft.com/office/drawing/2014/main" id="{52A69775-080F-8441-957A-46B603759165}"/>
              </a:ext>
            </a:extLst>
          </p:cNvPr>
          <p:cNvSpPr txBox="1"/>
          <p:nvPr/>
        </p:nvSpPr>
        <p:spPr>
          <a:xfrm>
            <a:off x="626076" y="1507612"/>
            <a:ext cx="10438164" cy="4068426"/>
          </a:xfrm>
          <a:prstGeom prst="rect">
            <a:avLst/>
          </a:prstGeom>
          <a:noFill/>
        </p:spPr>
        <p:txBody>
          <a:bodyPr wrap="square" lIns="0" tIns="0" rIns="0" bIns="0" rtlCol="0" anchor="t">
            <a:noAutofit/>
          </a:bodyPr>
          <a:lstStyle/>
          <a:p>
            <a:pPr>
              <a:lnSpc>
                <a:spcPct val="150000"/>
              </a:lnSpc>
            </a:pPr>
            <a:r>
              <a:rPr lang="en-AU" sz="1200" b="0" i="0" dirty="0">
                <a:effectLst/>
                <a:latin typeface="VIC"/>
              </a:rPr>
              <a:t>Two commercial poultry farms in northern Victoria have tested positive for high pathogenicity H7N8 avian influenza (bird flu).  </a:t>
            </a:r>
          </a:p>
          <a:p>
            <a:pPr>
              <a:lnSpc>
                <a:spcPct val="150000"/>
              </a:lnSpc>
            </a:pPr>
            <a:r>
              <a:rPr lang="en-AU" sz="1200" b="0" i="0" dirty="0">
                <a:effectLst/>
                <a:latin typeface="VIC"/>
              </a:rPr>
              <a:t>Agriculture Victoria is working to rapidly contain the outbreak and minimise its impact. </a:t>
            </a:r>
          </a:p>
          <a:p>
            <a:pPr>
              <a:lnSpc>
                <a:spcPct val="150000"/>
              </a:lnSpc>
            </a:pPr>
            <a:endParaRPr lang="en-AU" sz="1200" b="0" i="0" dirty="0">
              <a:effectLst/>
              <a:latin typeface="VIC" panose="00000500000000000000" pitchFamily="2" charset="0"/>
            </a:endParaRPr>
          </a:p>
          <a:p>
            <a:pPr>
              <a:lnSpc>
                <a:spcPct val="150000"/>
              </a:lnSpc>
            </a:pPr>
            <a:r>
              <a:rPr lang="en-AU" sz="1200" b="0" i="0" dirty="0">
                <a:effectLst/>
                <a:latin typeface="VIC"/>
              </a:rPr>
              <a:t>A restricted area with an approximate 5 km radius and has been placed around the infected properties within a wider control area in place across the Strathbogie Shire to the east of the Goulburn Valley </a:t>
            </a:r>
            <a:r>
              <a:rPr lang="en-AU" sz="1200" dirty="0">
                <a:latin typeface="VIC"/>
              </a:rPr>
              <a:t>Freeway</a:t>
            </a:r>
            <a:r>
              <a:rPr lang="en-AU" sz="1200" b="0" i="0" dirty="0">
                <a:effectLst/>
                <a:latin typeface="VIC"/>
              </a:rPr>
              <a:t>.  All movements of birds and bird products (including eggs, </a:t>
            </a:r>
            <a:r>
              <a:rPr lang="en-AU" sz="1200" dirty="0">
                <a:latin typeface="VIC"/>
              </a:rPr>
              <a:t>manure, meat</a:t>
            </a:r>
            <a:r>
              <a:rPr lang="en-AU" sz="1200" b="0" i="0" dirty="0">
                <a:effectLst/>
                <a:latin typeface="VIC"/>
              </a:rPr>
              <a:t> and bird carcases) into, within or out of the restricted and control areas are prohibited unless under a permit.</a:t>
            </a:r>
          </a:p>
          <a:p>
            <a:pPr>
              <a:lnSpc>
                <a:spcPct val="150000"/>
              </a:lnSpc>
            </a:pPr>
            <a:endParaRPr lang="en-AU" sz="1200" b="0" i="0" dirty="0">
              <a:effectLst/>
              <a:latin typeface="VIC"/>
            </a:endParaRPr>
          </a:p>
          <a:p>
            <a:pPr>
              <a:lnSpc>
                <a:spcPct val="150000"/>
              </a:lnSpc>
            </a:pPr>
            <a:r>
              <a:rPr lang="en-AU" sz="1200" b="0" i="0" dirty="0">
                <a:effectLst/>
                <a:latin typeface="VIC"/>
              </a:rPr>
              <a:t>Exemptions are in place that allow vehicles transporting birds, bird products (including eggs and manure), bird feed and husbandry equipment to travel along the Hume Freeway, providing the vehicles do not stop in the restricted or control areas and do not deviate from the Hume Freeway.  </a:t>
            </a:r>
          </a:p>
          <a:p>
            <a:pPr>
              <a:lnSpc>
                <a:spcPct val="150000"/>
              </a:lnSpc>
            </a:pPr>
            <a:endParaRPr lang="en-AU" sz="1200" b="0" i="0" dirty="0">
              <a:effectLst/>
              <a:latin typeface="VIC" panose="00000500000000000000" pitchFamily="2" charset="0"/>
            </a:endParaRPr>
          </a:p>
          <a:p>
            <a:pPr>
              <a:lnSpc>
                <a:spcPct val="150000"/>
              </a:lnSpc>
            </a:pPr>
            <a:r>
              <a:rPr lang="en-AU" sz="1200" b="0" i="0" dirty="0">
                <a:effectLst/>
                <a:latin typeface="VIC"/>
              </a:rPr>
              <a:t>A housing requirement is now in place for </a:t>
            </a:r>
            <a:r>
              <a:rPr lang="en-AU" sz="1200" dirty="0">
                <a:latin typeface="VIC"/>
              </a:rPr>
              <a:t>bird</a:t>
            </a:r>
            <a:r>
              <a:rPr lang="en-AU" sz="1200" b="0" i="0" dirty="0">
                <a:effectLst/>
                <a:latin typeface="VIC"/>
              </a:rPr>
              <a:t> owners with 50 or more birds in the restricted area. The housing requirement is not in place for the wider control area, or for bird owners with less than 50 birds, however they must still follow all other movement restrictions. </a:t>
            </a:r>
          </a:p>
          <a:p>
            <a:pPr>
              <a:lnSpc>
                <a:spcPct val="150000"/>
              </a:lnSpc>
            </a:pPr>
            <a:endParaRPr lang="en-AU" sz="1200" b="0" i="0" dirty="0">
              <a:effectLst/>
              <a:latin typeface="VIC" panose="00000500000000000000" pitchFamily="2" charset="0"/>
            </a:endParaRPr>
          </a:p>
          <a:p>
            <a:pPr>
              <a:lnSpc>
                <a:spcPct val="150000"/>
              </a:lnSpc>
            </a:pPr>
            <a:r>
              <a:rPr lang="en-AU" sz="1200" b="0" i="0" dirty="0">
                <a:effectLst/>
                <a:latin typeface="VIC"/>
              </a:rPr>
              <a:t>Poultry farmers, backyard chicken and bird owners should immediately report any cases of unexplained bird deaths to the Emergency Animal Disease (EAD) hotline on 1800 675 888. </a:t>
            </a:r>
            <a:r>
              <a:rPr lang="en-AU" sz="1200" dirty="0">
                <a:latin typeface="VIC"/>
                <a:ea typeface="+mn-lt"/>
                <a:cs typeface="+mn-lt"/>
              </a:rPr>
              <a:t>For the latest information, including movement restrictions and permits for the control and restricted areas, visit agriculture.vic.gov.au/avianinfluenza  or call the VicEmergency Hotline on 1800 226 226. </a:t>
            </a:r>
          </a:p>
        </p:txBody>
      </p:sp>
      <p:pic>
        <p:nvPicPr>
          <p:cNvPr id="4" name="Graphic 3" descr="Email with solid fill">
            <a:extLst>
              <a:ext uri="{FF2B5EF4-FFF2-40B4-BE49-F238E27FC236}">
                <a16:creationId xmlns:a16="http://schemas.microsoft.com/office/drawing/2014/main" id="{3AC43332-AD59-F6FB-9524-D827A95662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368389" y="774490"/>
            <a:ext cx="761816" cy="761816"/>
          </a:xfrm>
          <a:prstGeom prst="rect">
            <a:avLst/>
          </a:prstGeom>
        </p:spPr>
      </p:pic>
    </p:spTree>
    <p:custDataLst>
      <p:tags r:id="rId1"/>
    </p:custDataLst>
    <p:extLst>
      <p:ext uri="{BB962C8B-B14F-4D97-AF65-F5344CB8AC3E}">
        <p14:creationId xmlns:p14="http://schemas.microsoft.com/office/powerpoint/2010/main" val="3933945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C144E-E95F-D014-1A56-51F0971361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3FEE44-1311-ECBF-F606-439F144F7693}"/>
              </a:ext>
            </a:extLst>
          </p:cNvPr>
          <p:cNvSpPr>
            <a:spLocks noGrp="1"/>
          </p:cNvSpPr>
          <p:nvPr>
            <p:ph type="title"/>
          </p:nvPr>
        </p:nvSpPr>
        <p:spPr>
          <a:xfrm>
            <a:off x="626076" y="768096"/>
            <a:ext cx="10232558" cy="1053287"/>
          </a:xfrm>
        </p:spPr>
        <p:txBody>
          <a:bodyPr/>
          <a:lstStyle/>
          <a:p>
            <a:r>
              <a:rPr lang="en-GB" b="1" dirty="0">
                <a:latin typeface="VIC"/>
                <a:cs typeface="Arial"/>
              </a:rPr>
              <a:t>More information </a:t>
            </a:r>
            <a:endParaRPr lang="en-GB" b="1" dirty="0">
              <a:latin typeface="VIC" panose="00000500000000000000" pitchFamily="2" charset="0"/>
            </a:endParaRPr>
          </a:p>
        </p:txBody>
      </p:sp>
      <p:sp>
        <p:nvSpPr>
          <p:cNvPr id="3" name="Slide Number Placeholder 2">
            <a:extLst>
              <a:ext uri="{FF2B5EF4-FFF2-40B4-BE49-F238E27FC236}">
                <a16:creationId xmlns:a16="http://schemas.microsoft.com/office/drawing/2014/main" id="{646E8EBF-1BEB-0888-62D7-BDC333B49BDA}"/>
              </a:ext>
            </a:extLst>
          </p:cNvPr>
          <p:cNvSpPr>
            <a:spLocks noGrp="1"/>
          </p:cNvSpPr>
          <p:nvPr>
            <p:ph type="sldNum" sz="quarter" idx="12"/>
          </p:nvPr>
        </p:nvSpPr>
        <p:spPr/>
        <p:txBody>
          <a:bodyPr/>
          <a:lstStyle/>
          <a:p>
            <a:fld id="{10F38EA1-A2B3-734E-8FE4-2A14DB32A8FE}" type="slidenum">
              <a:rPr lang="en-US" smtClean="0"/>
              <a:pPr/>
              <a:t>15</a:t>
            </a:fld>
            <a:endParaRPr lang="en-US" dirty="0"/>
          </a:p>
        </p:txBody>
      </p:sp>
      <p:sp>
        <p:nvSpPr>
          <p:cNvPr id="8" name="TextBox 7">
            <a:extLst>
              <a:ext uri="{FF2B5EF4-FFF2-40B4-BE49-F238E27FC236}">
                <a16:creationId xmlns:a16="http://schemas.microsoft.com/office/drawing/2014/main" id="{98FE8D41-BDC4-D84D-2657-32B167B93AFB}"/>
              </a:ext>
            </a:extLst>
          </p:cNvPr>
          <p:cNvSpPr txBox="1"/>
          <p:nvPr/>
        </p:nvSpPr>
        <p:spPr>
          <a:xfrm>
            <a:off x="626076" y="1565872"/>
            <a:ext cx="10438164" cy="4068426"/>
          </a:xfrm>
          <a:prstGeom prst="rect">
            <a:avLst/>
          </a:prstGeom>
          <a:noFill/>
        </p:spPr>
        <p:txBody>
          <a:bodyPr wrap="square" lIns="0" tIns="0" rIns="0" bIns="0" rtlCol="0" anchor="t">
            <a:noAutofit/>
          </a:bodyPr>
          <a:lstStyle/>
          <a:p>
            <a:pPr marL="285750" indent="-285750">
              <a:lnSpc>
                <a:spcPct val="150000"/>
              </a:lnSpc>
              <a:buFont typeface="Arial" panose="020B0604020202020204" pitchFamily="34" charset="0"/>
              <a:buChar char="•"/>
            </a:pPr>
            <a:r>
              <a:rPr lang="en-AU" dirty="0">
                <a:latin typeface="VIC" panose="00000500000000000000" pitchFamily="2" charset="0"/>
                <a:ea typeface="+mn-lt"/>
                <a:cs typeface="+mn-lt"/>
              </a:rPr>
              <a:t>Current situation: </a:t>
            </a:r>
            <a:r>
              <a:rPr lang="en-AU" dirty="0">
                <a:latin typeface="VIC" panose="00000500000000000000" pitchFamily="2" charset="0"/>
                <a:ea typeface="+mn-lt"/>
                <a:cs typeface="+mn-lt"/>
                <a:hlinkClick r:id="rId4"/>
              </a:rPr>
              <a:t>agriculture.vic.gov.au/avianinfluenza</a:t>
            </a:r>
            <a:r>
              <a:rPr lang="en-AU" dirty="0">
                <a:latin typeface="VIC" panose="00000500000000000000" pitchFamily="2" charset="0"/>
                <a:ea typeface="+mn-lt"/>
                <a:cs typeface="+mn-lt"/>
              </a:rPr>
              <a:t> </a:t>
            </a:r>
          </a:p>
          <a:p>
            <a:pPr marL="285750" indent="-285750">
              <a:lnSpc>
                <a:spcPct val="150000"/>
              </a:lnSpc>
              <a:buFont typeface="Arial" panose="020B0604020202020204" pitchFamily="34" charset="0"/>
              <a:buChar char="•"/>
            </a:pPr>
            <a:r>
              <a:rPr lang="en-AU" dirty="0">
                <a:latin typeface="VIC" panose="00000500000000000000" pitchFamily="2" charset="0"/>
                <a:ea typeface="+mn-lt"/>
                <a:cs typeface="+mn-lt"/>
              </a:rPr>
              <a:t>Keeping backyard poultry: </a:t>
            </a:r>
            <a:r>
              <a:rPr lang="en-AU" dirty="0">
                <a:latin typeface="VIC" panose="00000500000000000000" pitchFamily="2" charset="0"/>
                <a:ea typeface="+mn-lt"/>
                <a:cs typeface="+mn-lt"/>
                <a:hlinkClick r:id="rId5"/>
              </a:rPr>
              <a:t>agriculture.vic.gov.au/biosecurity/animal-diseases/poultry-diseases/keeping-backyard-poultry</a:t>
            </a:r>
            <a:r>
              <a:rPr lang="en-AU" dirty="0">
                <a:latin typeface="VIC" panose="00000500000000000000" pitchFamily="2" charset="0"/>
                <a:ea typeface="+mn-lt"/>
                <a:cs typeface="+mn-lt"/>
              </a:rPr>
              <a:t> </a:t>
            </a:r>
          </a:p>
          <a:p>
            <a:pPr marL="285750" indent="-285750">
              <a:lnSpc>
                <a:spcPct val="150000"/>
              </a:lnSpc>
              <a:buFont typeface="Arial" panose="020B0604020202020204" pitchFamily="34" charset="0"/>
              <a:buChar char="•"/>
            </a:pPr>
            <a:r>
              <a:rPr lang="en-AU" dirty="0">
                <a:latin typeface="VIC" panose="00000500000000000000" pitchFamily="2" charset="0"/>
                <a:ea typeface="+mn-lt"/>
                <a:cs typeface="+mn-lt"/>
                <a:hlinkClick r:id="rId6">
                  <a:extLst>
                    <a:ext uri="{A12FA001-AC4F-418D-AE19-62706E023703}">
                      <ahyp:hlinkClr xmlns:ahyp="http://schemas.microsoft.com/office/drawing/2018/hyperlinkcolor" val="tx"/>
                    </a:ext>
                  </a:extLst>
                </a:hlinkClick>
              </a:rPr>
              <a:t>About avian influenza</a:t>
            </a:r>
            <a:r>
              <a:rPr lang="en-AU" dirty="0">
                <a:solidFill>
                  <a:srgbClr val="467886"/>
                </a:solidFill>
                <a:latin typeface="VIC" panose="00000500000000000000" pitchFamily="2" charset="0"/>
                <a:ea typeface="+mn-lt"/>
                <a:cs typeface="+mn-lt"/>
                <a:hlinkClick r:id="rId6">
                  <a:extLst>
                    <a:ext uri="{A12FA001-AC4F-418D-AE19-62706E023703}">
                      <ahyp:hlinkClr xmlns:ahyp="http://schemas.microsoft.com/office/drawing/2018/hyperlinkcolor" val="tx"/>
                    </a:ext>
                  </a:extLst>
                </a:hlinkClick>
              </a:rPr>
              <a:t>: agriculture.vic.gov.au/biosecurity/animal-diseases/poultry-diseases/avian-influenza-bird-flu#h2-3</a:t>
            </a:r>
            <a:r>
              <a:rPr lang="en-AU" dirty="0">
                <a:latin typeface="VIC" panose="00000500000000000000" pitchFamily="2" charset="0"/>
                <a:ea typeface="+mn-lt"/>
                <a:cs typeface="+mn-lt"/>
              </a:rPr>
              <a:t>  </a:t>
            </a:r>
            <a:endParaRPr lang="en-AU" dirty="0">
              <a:latin typeface="VIC" panose="00000500000000000000" pitchFamily="2" charset="0"/>
            </a:endParaRPr>
          </a:p>
          <a:p>
            <a:pPr marL="285750" indent="-285750">
              <a:lnSpc>
                <a:spcPct val="150000"/>
              </a:lnSpc>
              <a:buFont typeface="Arial" panose="020B0604020202020204" pitchFamily="34" charset="0"/>
              <a:buChar char="•"/>
            </a:pPr>
            <a:r>
              <a:rPr lang="en-AU" dirty="0">
                <a:latin typeface="VIC" panose="00000500000000000000" pitchFamily="2" charset="0"/>
                <a:ea typeface="+mn-lt"/>
                <a:cs typeface="+mn-lt"/>
                <a:hlinkClick r:id="rId7">
                  <a:extLst>
                    <a:ext uri="{A12FA001-AC4F-418D-AE19-62706E023703}">
                      <ahyp:hlinkClr xmlns:ahyp="http://schemas.microsoft.com/office/drawing/2018/hyperlinkcolor" val="tx"/>
                    </a:ext>
                  </a:extLst>
                </a:hlinkClick>
              </a:rPr>
              <a:t>Avian influenza factsheet</a:t>
            </a:r>
            <a:r>
              <a:rPr lang="en-AU" dirty="0">
                <a:solidFill>
                  <a:srgbClr val="467886"/>
                </a:solidFill>
                <a:latin typeface="VIC" panose="00000500000000000000" pitchFamily="2" charset="0"/>
                <a:ea typeface="+mn-lt"/>
                <a:cs typeface="+mn-lt"/>
                <a:hlinkClick r:id="rId7">
                  <a:extLst>
                    <a:ext uri="{A12FA001-AC4F-418D-AE19-62706E023703}">
                      <ahyp:hlinkClr xmlns:ahyp="http://schemas.microsoft.com/office/drawing/2018/hyperlinkcolor" val="tx"/>
                    </a:ext>
                  </a:extLst>
                </a:hlinkClick>
              </a:rPr>
              <a:t>: agriculture.vic.gov.au/biosecurity/animal-diseases/poultry-diseases/avian-influenza-bird-flu/avian-influenza-factsheet</a:t>
            </a:r>
            <a:r>
              <a:rPr lang="en-AU" dirty="0">
                <a:latin typeface="VIC" panose="00000500000000000000" pitchFamily="2" charset="0"/>
                <a:ea typeface="+mn-lt"/>
                <a:cs typeface="+mn-lt"/>
              </a:rPr>
              <a:t>  </a:t>
            </a:r>
          </a:p>
          <a:p>
            <a:pPr marL="285750" indent="-285750">
              <a:lnSpc>
                <a:spcPct val="150000"/>
              </a:lnSpc>
              <a:buFont typeface="Arial" panose="020B0604020202020204" pitchFamily="34" charset="0"/>
              <a:buChar char="•"/>
            </a:pPr>
            <a:r>
              <a:rPr lang="en-AU" dirty="0">
                <a:latin typeface="VIC" panose="00000500000000000000" pitchFamily="2" charset="0"/>
                <a:ea typeface="+mn-lt"/>
                <a:cs typeface="+mn-lt"/>
              </a:rPr>
              <a:t>Follow Agriculture Victoria on </a:t>
            </a:r>
            <a:r>
              <a:rPr lang="en-AU" dirty="0">
                <a:latin typeface="VIC" panose="00000500000000000000" pitchFamily="2" charset="0"/>
                <a:ea typeface="+mn-lt"/>
                <a:cs typeface="+mn-lt"/>
                <a:hlinkClick r:id="rId8"/>
              </a:rPr>
              <a:t>Facebook</a:t>
            </a:r>
            <a:r>
              <a:rPr lang="en-AU" dirty="0">
                <a:latin typeface="VIC" panose="00000500000000000000" pitchFamily="2" charset="0"/>
                <a:ea typeface="+mn-lt"/>
                <a:cs typeface="+mn-lt"/>
              </a:rPr>
              <a:t> or </a:t>
            </a:r>
            <a:r>
              <a:rPr lang="en-AU" dirty="0">
                <a:latin typeface="VIC" panose="00000500000000000000" pitchFamily="2" charset="0"/>
                <a:ea typeface="+mn-lt"/>
                <a:cs typeface="+mn-lt"/>
                <a:hlinkClick r:id="rId9"/>
              </a:rPr>
              <a:t>X</a:t>
            </a:r>
            <a:r>
              <a:rPr lang="en-AU" dirty="0">
                <a:latin typeface="VIC" panose="00000500000000000000" pitchFamily="2" charset="0"/>
                <a:ea typeface="+mn-lt"/>
                <a:cs typeface="+mn-lt"/>
              </a:rPr>
              <a:t>. </a:t>
            </a:r>
          </a:p>
        </p:txBody>
      </p:sp>
    </p:spTree>
    <p:custDataLst>
      <p:tags r:id="rId1"/>
    </p:custDataLst>
    <p:extLst>
      <p:ext uri="{BB962C8B-B14F-4D97-AF65-F5344CB8AC3E}">
        <p14:creationId xmlns:p14="http://schemas.microsoft.com/office/powerpoint/2010/main" val="683035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7013B-1CF1-5C4C-B8D8-968B9692BA44}"/>
              </a:ext>
            </a:extLst>
          </p:cNvPr>
          <p:cNvSpPr>
            <a:spLocks noGrp="1"/>
          </p:cNvSpPr>
          <p:nvPr>
            <p:ph type="title"/>
          </p:nvPr>
        </p:nvSpPr>
        <p:spPr>
          <a:xfrm>
            <a:off x="1263108" y="1855273"/>
            <a:ext cx="10232558" cy="1053287"/>
          </a:xfrm>
        </p:spPr>
        <p:txBody>
          <a:bodyPr/>
          <a:lstStyle/>
          <a:p>
            <a:r>
              <a:rPr lang="en-GB" b="1" dirty="0">
                <a:solidFill>
                  <a:schemeClr val="accent6">
                    <a:lumMod val="50000"/>
                  </a:schemeClr>
                </a:solidFill>
                <a:latin typeface="VIC" panose="00000500000000000000" pitchFamily="2" charset="0"/>
                <a:cs typeface="Arial"/>
              </a:rPr>
              <a:t>Thank you for your support.</a:t>
            </a:r>
            <a:endParaRPr lang="en-GB" b="1" dirty="0">
              <a:solidFill>
                <a:schemeClr val="accent6">
                  <a:lumMod val="50000"/>
                </a:schemeClr>
              </a:solidFill>
              <a:latin typeface="VIC" panose="00000500000000000000" pitchFamily="2" charset="0"/>
            </a:endParaRPr>
          </a:p>
        </p:txBody>
      </p:sp>
      <p:sp>
        <p:nvSpPr>
          <p:cNvPr id="3" name="Slide Number Placeholder 2">
            <a:extLst>
              <a:ext uri="{FF2B5EF4-FFF2-40B4-BE49-F238E27FC236}">
                <a16:creationId xmlns:a16="http://schemas.microsoft.com/office/drawing/2014/main" id="{DFC98CC1-4B28-2647-998E-C439911752BE}"/>
              </a:ext>
            </a:extLst>
          </p:cNvPr>
          <p:cNvSpPr>
            <a:spLocks noGrp="1"/>
          </p:cNvSpPr>
          <p:nvPr>
            <p:ph type="sldNum" sz="quarter" idx="12"/>
          </p:nvPr>
        </p:nvSpPr>
        <p:spPr/>
        <p:txBody>
          <a:bodyPr/>
          <a:lstStyle/>
          <a:p>
            <a:fld id="{10F38EA1-A2B3-734E-8FE4-2A14DB32A8FE}" type="slidenum">
              <a:rPr lang="en-US" smtClean="0"/>
              <a:pPr/>
              <a:t>16</a:t>
            </a:fld>
            <a:endParaRPr lang="en-US" dirty="0"/>
          </a:p>
        </p:txBody>
      </p:sp>
      <p:sp>
        <p:nvSpPr>
          <p:cNvPr id="8" name="TextBox 7">
            <a:extLst>
              <a:ext uri="{FF2B5EF4-FFF2-40B4-BE49-F238E27FC236}">
                <a16:creationId xmlns:a16="http://schemas.microsoft.com/office/drawing/2014/main" id="{52A69775-080F-8441-957A-46B603759165}"/>
              </a:ext>
            </a:extLst>
          </p:cNvPr>
          <p:cNvSpPr txBox="1"/>
          <p:nvPr/>
        </p:nvSpPr>
        <p:spPr>
          <a:xfrm>
            <a:off x="1263108" y="2653049"/>
            <a:ext cx="8002812" cy="4068426"/>
          </a:xfrm>
          <a:prstGeom prst="rect">
            <a:avLst/>
          </a:prstGeom>
          <a:noFill/>
        </p:spPr>
        <p:txBody>
          <a:bodyPr wrap="square" lIns="0" tIns="0" rIns="0" bIns="0" rtlCol="0" anchor="t">
            <a:noAutofit/>
          </a:bodyPr>
          <a:lstStyle/>
          <a:p>
            <a:pPr>
              <a:lnSpc>
                <a:spcPct val="150000"/>
              </a:lnSpc>
            </a:pPr>
            <a:r>
              <a:rPr lang="en-AU" dirty="0">
                <a:latin typeface="VIC" panose="00000500000000000000" pitchFamily="2" charset="0"/>
                <a:ea typeface="+mn-lt"/>
                <a:cs typeface="+mn-lt"/>
              </a:rPr>
              <a:t>For more information visit </a:t>
            </a:r>
            <a:r>
              <a:rPr lang="en-US" b="1" dirty="0">
                <a:solidFill>
                  <a:schemeClr val="accent6">
                    <a:lumMod val="50000"/>
                  </a:schemeClr>
                </a:solidFill>
                <a:latin typeface="VIC" panose="00000500000000000000" pitchFamily="2" charset="0"/>
                <a:ea typeface="+mn-lt"/>
                <a:cs typeface="+mn-lt"/>
              </a:rPr>
              <a:t>agriculture.vic.gov.au/avianinfluenza</a:t>
            </a:r>
          </a:p>
          <a:p>
            <a:endParaRPr lang="en-US" dirty="0">
              <a:cs typeface="Arial"/>
            </a:endParaRPr>
          </a:p>
          <a:p>
            <a:endParaRPr lang="en-US"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71846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7013B-1CF1-5C4C-B8D8-968B9692BA44}"/>
              </a:ext>
            </a:extLst>
          </p:cNvPr>
          <p:cNvSpPr>
            <a:spLocks noGrp="1"/>
          </p:cNvSpPr>
          <p:nvPr>
            <p:ph type="title"/>
          </p:nvPr>
        </p:nvSpPr>
        <p:spPr>
          <a:xfrm>
            <a:off x="626076" y="768096"/>
            <a:ext cx="10232558" cy="1053287"/>
          </a:xfrm>
        </p:spPr>
        <p:txBody>
          <a:bodyPr/>
          <a:lstStyle/>
          <a:p>
            <a:r>
              <a:rPr lang="en-GB" b="1" dirty="0">
                <a:latin typeface="VIC" panose="00000500000000000000" pitchFamily="2" charset="0"/>
                <a:cs typeface="Arial"/>
              </a:rPr>
              <a:t>WHAT’S THE PURPOSE OF THIS PACK?</a:t>
            </a:r>
            <a:endParaRPr lang="en-GB" b="1" dirty="0">
              <a:latin typeface="VIC" panose="00000500000000000000" pitchFamily="2" charset="0"/>
            </a:endParaRPr>
          </a:p>
        </p:txBody>
      </p:sp>
      <p:sp>
        <p:nvSpPr>
          <p:cNvPr id="3" name="Slide Number Placeholder 2">
            <a:extLst>
              <a:ext uri="{FF2B5EF4-FFF2-40B4-BE49-F238E27FC236}">
                <a16:creationId xmlns:a16="http://schemas.microsoft.com/office/drawing/2014/main" id="{DFC98CC1-4B28-2647-998E-C439911752BE}"/>
              </a:ext>
            </a:extLst>
          </p:cNvPr>
          <p:cNvSpPr>
            <a:spLocks noGrp="1"/>
          </p:cNvSpPr>
          <p:nvPr>
            <p:ph type="sldNum" sz="quarter" idx="12"/>
          </p:nvPr>
        </p:nvSpPr>
        <p:spPr/>
        <p:txBody>
          <a:bodyPr/>
          <a:lstStyle/>
          <a:p>
            <a:fld id="{10F38EA1-A2B3-734E-8FE4-2A14DB32A8FE}" type="slidenum">
              <a:rPr lang="en-US" smtClean="0"/>
              <a:pPr/>
              <a:t>2</a:t>
            </a:fld>
            <a:endParaRPr lang="en-US" dirty="0"/>
          </a:p>
        </p:txBody>
      </p:sp>
      <p:sp>
        <p:nvSpPr>
          <p:cNvPr id="8" name="TextBox 7">
            <a:extLst>
              <a:ext uri="{FF2B5EF4-FFF2-40B4-BE49-F238E27FC236}">
                <a16:creationId xmlns:a16="http://schemas.microsoft.com/office/drawing/2014/main" id="{52A69775-080F-8441-957A-46B603759165}"/>
              </a:ext>
            </a:extLst>
          </p:cNvPr>
          <p:cNvSpPr txBox="1"/>
          <p:nvPr/>
        </p:nvSpPr>
        <p:spPr>
          <a:xfrm>
            <a:off x="626076" y="2414389"/>
            <a:ext cx="4991552" cy="2914274"/>
          </a:xfrm>
          <a:prstGeom prst="rect">
            <a:avLst/>
          </a:prstGeom>
          <a:noFill/>
        </p:spPr>
        <p:txBody>
          <a:bodyPr wrap="square" lIns="0" tIns="0" rIns="0" bIns="0" rtlCol="0" anchor="t">
            <a:noAutofit/>
          </a:bodyPr>
          <a:lstStyle/>
          <a:p>
            <a:endParaRPr lang="en-US" dirty="0">
              <a:latin typeface="Arial" panose="020B0604020202020204" pitchFamily="34" charset="0"/>
              <a:cs typeface="Arial" panose="020B0604020202020204" pitchFamily="34" charset="0"/>
            </a:endParaRPr>
          </a:p>
        </p:txBody>
      </p:sp>
      <p:pic>
        <p:nvPicPr>
          <p:cNvPr id="9" name="Graphic 8" descr="Chat bubble with solid fill">
            <a:extLst>
              <a:ext uri="{FF2B5EF4-FFF2-40B4-BE49-F238E27FC236}">
                <a16:creationId xmlns:a16="http://schemas.microsoft.com/office/drawing/2014/main" id="{C890CD3E-4BEB-81C0-14E8-28B4178DD9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00728" y="913831"/>
            <a:ext cx="761816" cy="761816"/>
          </a:xfrm>
          <a:prstGeom prst="rect">
            <a:avLst/>
          </a:prstGeom>
        </p:spPr>
      </p:pic>
      <p:sp>
        <p:nvSpPr>
          <p:cNvPr id="16" name="TextBox 15">
            <a:extLst>
              <a:ext uri="{FF2B5EF4-FFF2-40B4-BE49-F238E27FC236}">
                <a16:creationId xmlns:a16="http://schemas.microsoft.com/office/drawing/2014/main" id="{3107ABEE-688D-D2AA-B777-38FF23F382A7}"/>
              </a:ext>
            </a:extLst>
          </p:cNvPr>
          <p:cNvSpPr txBox="1"/>
          <p:nvPr/>
        </p:nvSpPr>
        <p:spPr>
          <a:xfrm>
            <a:off x="626076" y="1660882"/>
            <a:ext cx="10939848" cy="473206"/>
          </a:xfrm>
          <a:prstGeom prst="rect">
            <a:avLst/>
          </a:prstGeom>
          <a:noFill/>
        </p:spPr>
        <p:txBody>
          <a:bodyPr wrap="square" lIns="0" tIns="0" rIns="0" bIns="0" rtlCol="0" anchor="t">
            <a:noAutofit/>
          </a:bodyPr>
          <a:lstStyle/>
          <a:p>
            <a:pPr>
              <a:lnSpc>
                <a:spcPct val="150000"/>
              </a:lnSpc>
            </a:pPr>
            <a:r>
              <a:rPr lang="en-AU" b="1" dirty="0">
                <a:latin typeface="VIC"/>
                <a:ea typeface="+mn-lt"/>
                <a:cs typeface="+mn-lt"/>
              </a:rPr>
              <a:t>Agriculture Victoria is responding to detections of H7 avian influenza (bird flu) near Euroa. </a:t>
            </a:r>
          </a:p>
          <a:p>
            <a:pPr>
              <a:lnSpc>
                <a:spcPct val="150000"/>
              </a:lnSpc>
            </a:pPr>
            <a:r>
              <a:rPr lang="en-US" dirty="0">
                <a:latin typeface="VIC"/>
                <a:ea typeface="+mn-lt"/>
                <a:cs typeface="+mn-lt"/>
              </a:rPr>
              <a:t>We would greatly appreciate your help in sharing information with your audiences and networks. We have developed this stakeholder pack to assist you in this process and ensure there is an aligned and clear strategy across communication channels.</a:t>
            </a:r>
          </a:p>
          <a:p>
            <a:pPr>
              <a:lnSpc>
                <a:spcPct val="150000"/>
              </a:lnSpc>
            </a:pPr>
            <a:r>
              <a:rPr lang="en-US" b="1" dirty="0">
                <a:latin typeface="VIC"/>
                <a:ea typeface="+mn-lt"/>
                <a:cs typeface="+mn-lt"/>
              </a:rPr>
              <a:t>How you can help:</a:t>
            </a:r>
          </a:p>
          <a:p>
            <a:pPr>
              <a:lnSpc>
                <a:spcPct val="150000"/>
              </a:lnSpc>
            </a:pPr>
            <a:endParaRPr lang="en-US" sz="200" dirty="0">
              <a:latin typeface="VIC" panose="00000500000000000000" pitchFamily="2" charset="0"/>
              <a:ea typeface="+mn-lt"/>
              <a:cs typeface="+mn-lt"/>
            </a:endParaRPr>
          </a:p>
          <a:p>
            <a:pPr>
              <a:lnSpc>
                <a:spcPct val="150000"/>
              </a:lnSpc>
            </a:pPr>
            <a:r>
              <a:rPr lang="en-US" dirty="0">
                <a:latin typeface="VIC"/>
                <a:ea typeface="+mn-lt"/>
                <a:cs typeface="+mn-lt"/>
              </a:rPr>
              <a:t>Share the materials in this pack with your community and audiences via social media, website, email and other digital platforms.</a:t>
            </a:r>
          </a:p>
          <a:p>
            <a:pPr>
              <a:lnSpc>
                <a:spcPct val="150000"/>
              </a:lnSpc>
            </a:pPr>
            <a:r>
              <a:rPr lang="en-US" b="1" dirty="0">
                <a:latin typeface="VIC"/>
                <a:ea typeface="+mn-lt"/>
                <a:cs typeface="+mn-lt"/>
              </a:rPr>
              <a:t>What’s included?</a:t>
            </a:r>
          </a:p>
          <a:p>
            <a:pPr marL="285750" indent="-285750">
              <a:lnSpc>
                <a:spcPct val="150000"/>
              </a:lnSpc>
              <a:buFont typeface="Wingdings" panose="05000000000000000000" pitchFamily="2" charset="2"/>
              <a:buChar char="Ø"/>
            </a:pPr>
            <a:r>
              <a:rPr lang="en-US" dirty="0">
                <a:latin typeface="VIC"/>
                <a:ea typeface="+mn-lt"/>
                <a:cs typeface="+mn-lt"/>
              </a:rPr>
              <a:t>Key information and messages</a:t>
            </a:r>
          </a:p>
          <a:p>
            <a:pPr marL="285750" indent="-285750">
              <a:lnSpc>
                <a:spcPct val="150000"/>
              </a:lnSpc>
              <a:buFont typeface="Wingdings" panose="05000000000000000000" pitchFamily="2" charset="2"/>
              <a:buChar char="Ø"/>
            </a:pPr>
            <a:r>
              <a:rPr lang="en-US" dirty="0">
                <a:latin typeface="VIC"/>
                <a:ea typeface="+mn-lt"/>
                <a:cs typeface="+mn-lt"/>
              </a:rPr>
              <a:t>Social media copies</a:t>
            </a:r>
          </a:p>
          <a:p>
            <a:pPr marL="285750" indent="-285750">
              <a:lnSpc>
                <a:spcPct val="150000"/>
              </a:lnSpc>
              <a:buFont typeface="Wingdings" panose="05000000000000000000" pitchFamily="2" charset="2"/>
              <a:buChar char="Ø"/>
            </a:pPr>
            <a:r>
              <a:rPr lang="en-US" dirty="0">
                <a:latin typeface="VIC"/>
                <a:ea typeface="+mn-lt"/>
                <a:cs typeface="+mn-lt"/>
              </a:rPr>
              <a:t>Newsletter blurb</a:t>
            </a:r>
            <a:r>
              <a:rPr lang="en-AU" dirty="0">
                <a:latin typeface="VIC"/>
                <a:ea typeface="+mn-lt"/>
                <a:cs typeface="+mn-lt"/>
              </a:rPr>
              <a:t> </a:t>
            </a:r>
          </a:p>
          <a:p>
            <a:pPr marL="285750" indent="-285750">
              <a:lnSpc>
                <a:spcPct val="150000"/>
              </a:lnSpc>
              <a:buFont typeface="Wingdings" panose="05000000000000000000" pitchFamily="2" charset="2"/>
              <a:buChar char="Ø"/>
            </a:pPr>
            <a:r>
              <a:rPr lang="en-AU" dirty="0">
                <a:latin typeface="VIC"/>
                <a:ea typeface="+mn-lt"/>
                <a:cs typeface="+mn-lt"/>
              </a:rPr>
              <a:t>Factsheets.</a:t>
            </a:r>
          </a:p>
          <a:p>
            <a:endParaRPr lang="en-US"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19396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3D89D1-4698-27ED-0C37-50ABB248E0B0}"/>
              </a:ext>
            </a:extLst>
          </p:cNvPr>
          <p:cNvSpPr>
            <a:spLocks noGrp="1"/>
          </p:cNvSpPr>
          <p:nvPr>
            <p:ph idx="1"/>
          </p:nvPr>
        </p:nvSpPr>
        <p:spPr>
          <a:xfrm>
            <a:off x="581414" y="1538982"/>
            <a:ext cx="10862725" cy="4361304"/>
          </a:xfrm>
        </p:spPr>
        <p:txBody>
          <a:bodyPr>
            <a:noAutofit/>
          </a:bodyPr>
          <a:lstStyle/>
          <a:p>
            <a:pPr fontAlgn="base">
              <a:lnSpc>
                <a:spcPct val="100000"/>
              </a:lnSpc>
            </a:pPr>
            <a:r>
              <a:rPr lang="en-AU" sz="1400" b="0" i="0" dirty="0">
                <a:solidFill>
                  <a:srgbClr val="000000"/>
                </a:solidFill>
                <a:effectLst/>
                <a:latin typeface="VIC" panose="00000500000000000000" pitchFamily="2" charset="0"/>
              </a:rPr>
              <a:t>Two commercial poultry farms in northern Victoria have tested positive for high pathogenicity H7N8 avian influenza (bird flu).  </a:t>
            </a:r>
          </a:p>
          <a:p>
            <a:pPr fontAlgn="base">
              <a:lnSpc>
                <a:spcPct val="100000"/>
              </a:lnSpc>
            </a:pPr>
            <a:r>
              <a:rPr lang="en-AU" sz="1400" b="0" i="0" dirty="0">
                <a:solidFill>
                  <a:srgbClr val="000000"/>
                </a:solidFill>
                <a:effectLst/>
                <a:latin typeface="VIC" panose="00000500000000000000" pitchFamily="2" charset="0"/>
              </a:rPr>
              <a:t>CSIRO’s Australian Centre for Disease Preparedness (ACDP) at Geelong has confirmed high pathogenicity H7N8 at both farms. </a:t>
            </a:r>
          </a:p>
          <a:p>
            <a:pPr fontAlgn="base">
              <a:lnSpc>
                <a:spcPct val="100000"/>
              </a:lnSpc>
            </a:pPr>
            <a:r>
              <a:rPr lang="en-AU" sz="1400" b="0" i="0" dirty="0">
                <a:solidFill>
                  <a:srgbClr val="000000"/>
                </a:solidFill>
                <a:effectLst/>
                <a:latin typeface="VIC" panose="00000500000000000000" pitchFamily="2" charset="0"/>
              </a:rPr>
              <a:t>This is a new outbreak and is not related to the 2024 outbreaks in Victoria, New South Wales </a:t>
            </a:r>
            <a:r>
              <a:rPr lang="en-AU" sz="1400" dirty="0">
                <a:solidFill>
                  <a:srgbClr val="000000"/>
                </a:solidFill>
                <a:latin typeface="VIC" panose="00000500000000000000" pitchFamily="2" charset="0"/>
              </a:rPr>
              <a:t>and </a:t>
            </a:r>
            <a:r>
              <a:rPr lang="en-AU" sz="1400" b="0" i="0" dirty="0">
                <a:solidFill>
                  <a:srgbClr val="000000"/>
                </a:solidFill>
                <a:effectLst/>
                <a:latin typeface="VIC" panose="00000500000000000000" pitchFamily="2" charset="0"/>
              </a:rPr>
              <a:t>Australian Capital Territory, which were eradicated.</a:t>
            </a:r>
          </a:p>
          <a:p>
            <a:pPr fontAlgn="base">
              <a:lnSpc>
                <a:spcPct val="100000"/>
              </a:lnSpc>
            </a:pPr>
            <a:r>
              <a:rPr lang="en-AU" sz="1400" b="0" i="0" dirty="0">
                <a:solidFill>
                  <a:srgbClr val="000000"/>
                </a:solidFill>
                <a:effectLst/>
                <a:latin typeface="VIC" panose="00000500000000000000" pitchFamily="2" charset="0"/>
              </a:rPr>
              <a:t>The strain detected is also different from the H5 bird flu strain that is impacting other parts of the world.</a:t>
            </a:r>
          </a:p>
          <a:p>
            <a:pPr fontAlgn="base">
              <a:lnSpc>
                <a:spcPct val="100000"/>
              </a:lnSpc>
            </a:pPr>
            <a:r>
              <a:rPr lang="en-AU" sz="1400" b="0" i="0" dirty="0">
                <a:solidFill>
                  <a:srgbClr val="000000"/>
                </a:solidFill>
                <a:effectLst/>
                <a:latin typeface="VIC" panose="00000500000000000000" pitchFamily="2" charset="0"/>
              </a:rPr>
              <a:t>Agriculture Victoria is working to rapidly contain the outbreak and minimise its impact. We are working closely with impacted farmers and industry throughout the response.</a:t>
            </a:r>
          </a:p>
          <a:p>
            <a:pPr fontAlgn="base">
              <a:lnSpc>
                <a:spcPct val="100000"/>
              </a:lnSpc>
            </a:pPr>
            <a:r>
              <a:rPr lang="en-AU" sz="1400" b="0" i="0" dirty="0">
                <a:solidFill>
                  <a:srgbClr val="000000"/>
                </a:solidFill>
                <a:effectLst/>
                <a:latin typeface="VIC" panose="00000500000000000000" pitchFamily="2" charset="0"/>
              </a:rPr>
              <a:t>The infected farms have been quarantined under the Livestock Disease Control Act (1994) and we’ve commenced activities to eradicate the virus. This will include humanely destroying all poultry on the infected properties, strict movement controls in the surrounding area, and intensive surveillance to detect whether there has been further spread.   </a:t>
            </a:r>
          </a:p>
          <a:p>
            <a:pPr fontAlgn="base">
              <a:lnSpc>
                <a:spcPct val="100000"/>
              </a:lnSpc>
            </a:pPr>
            <a:r>
              <a:rPr lang="en-AU" sz="1400" dirty="0">
                <a:latin typeface="VIC" panose="00000500000000000000" pitchFamily="2" charset="0"/>
              </a:rPr>
              <a:t>Poultry farmers, backyard chicken and bird owners are urged to report any cases of unexplained bird deaths to the Emergency Animal Disease (EAD) hotline on 1800 675 888.</a:t>
            </a:r>
          </a:p>
          <a:p>
            <a:pPr fontAlgn="base">
              <a:lnSpc>
                <a:spcPct val="100000"/>
              </a:lnSpc>
            </a:pPr>
            <a:r>
              <a:rPr lang="en-AU" sz="1400" dirty="0">
                <a:effectLst/>
                <a:latin typeface="VIC" panose="00000500000000000000" pitchFamily="2" charset="0"/>
                <a:ea typeface="Times New Roman" panose="02020603050405020304" pitchFamily="18" charset="0"/>
                <a:cs typeface="Arial" panose="020B0604020202020204" pitchFamily="34" charset="0"/>
              </a:rPr>
              <a:t>For the latest information, including movement restrictions and permits for the control and restricted areas, visit agriculture.vic.gov.au/avian influenza or call the VicEmergency Hotline on 1800 226 226. </a:t>
            </a:r>
            <a:endParaRPr lang="en-AU" sz="1400" dirty="0">
              <a:effectLst/>
              <a:latin typeface="VIC" panose="00000500000000000000" pitchFamily="2" charset="0"/>
              <a:ea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6498643D-2DD9-B788-0E09-570C911884CA}"/>
              </a:ext>
            </a:extLst>
          </p:cNvPr>
          <p:cNvSpPr>
            <a:spLocks noGrp="1"/>
          </p:cNvSpPr>
          <p:nvPr>
            <p:ph type="title"/>
          </p:nvPr>
        </p:nvSpPr>
        <p:spPr>
          <a:xfrm>
            <a:off x="581415" y="485695"/>
            <a:ext cx="10232558" cy="1053287"/>
          </a:xfrm>
        </p:spPr>
        <p:txBody>
          <a:bodyPr/>
          <a:lstStyle/>
          <a:p>
            <a:r>
              <a:rPr lang="en-AU" b="1" dirty="0">
                <a:latin typeface="VIC" panose="00000500000000000000" pitchFamily="2" charset="0"/>
              </a:rPr>
              <a:t>KEY MESSAGES: THE CURRENT SITUATION</a:t>
            </a:r>
          </a:p>
        </p:txBody>
      </p:sp>
      <p:pic>
        <p:nvPicPr>
          <p:cNvPr id="8" name="Graphic 7" descr="Pin with solid fill">
            <a:extLst>
              <a:ext uri="{FF2B5EF4-FFF2-40B4-BE49-F238E27FC236}">
                <a16:creationId xmlns:a16="http://schemas.microsoft.com/office/drawing/2014/main" id="{D2D54DC7-C775-9109-E458-E3B1783C38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56067" y="661141"/>
            <a:ext cx="495923" cy="495923"/>
          </a:xfrm>
          <a:prstGeom prst="rect">
            <a:avLst/>
          </a:prstGeom>
        </p:spPr>
      </p:pic>
    </p:spTree>
    <p:extLst>
      <p:ext uri="{BB962C8B-B14F-4D97-AF65-F5344CB8AC3E}">
        <p14:creationId xmlns:p14="http://schemas.microsoft.com/office/powerpoint/2010/main" val="3039523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38BAA-7AFD-6663-795D-8DAB0BDF99A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310ABD-4D36-9696-6375-46D887B22874}"/>
              </a:ext>
            </a:extLst>
          </p:cNvPr>
          <p:cNvSpPr>
            <a:spLocks noGrp="1"/>
          </p:cNvSpPr>
          <p:nvPr>
            <p:ph idx="1"/>
          </p:nvPr>
        </p:nvSpPr>
        <p:spPr>
          <a:xfrm>
            <a:off x="581415" y="1414130"/>
            <a:ext cx="6865763" cy="5481023"/>
          </a:xfrm>
        </p:spPr>
        <p:txBody>
          <a:bodyPr vert="horz" lIns="91440" tIns="45720" rIns="91440" bIns="45720" rtlCol="0" anchor="t">
            <a:noAutofit/>
          </a:bodyPr>
          <a:lstStyle/>
          <a:p>
            <a:pPr fontAlgn="base">
              <a:lnSpc>
                <a:spcPct val="100000"/>
              </a:lnSpc>
            </a:pPr>
            <a:r>
              <a:rPr lang="en-AU" sz="1400" b="0" i="0" dirty="0">
                <a:solidFill>
                  <a:srgbClr val="000000"/>
                </a:solidFill>
                <a:effectLst/>
                <a:latin typeface="VIC"/>
              </a:rPr>
              <a:t>Movement controls are used to reduce the spread of disease by preventing the movement of infected animals, products and other materials, and by allowing or permitting movements that pose a minimal risk.</a:t>
            </a:r>
          </a:p>
          <a:p>
            <a:pPr fontAlgn="base">
              <a:lnSpc>
                <a:spcPct val="100000"/>
              </a:lnSpc>
            </a:pPr>
            <a:r>
              <a:rPr lang="en-AU" sz="1400" b="0" i="0" dirty="0">
                <a:solidFill>
                  <a:srgbClr val="000000"/>
                </a:solidFill>
                <a:effectLst/>
                <a:latin typeface="VIC"/>
              </a:rPr>
              <a:t>Movement controls are applied in accordance with a nationally agreed response strategy and are based on the level of risk which may change over the course of a disease outbreak. </a:t>
            </a:r>
          </a:p>
          <a:p>
            <a:pPr fontAlgn="base">
              <a:lnSpc>
                <a:spcPct val="100000"/>
              </a:lnSpc>
            </a:pPr>
            <a:r>
              <a:rPr lang="en-AU" sz="1400" dirty="0">
                <a:solidFill>
                  <a:srgbClr val="000000"/>
                </a:solidFill>
                <a:latin typeface="VIC"/>
              </a:rPr>
              <a:t>M</a:t>
            </a:r>
            <a:r>
              <a:rPr lang="en-AU" sz="1400" b="0" i="0" dirty="0">
                <a:solidFill>
                  <a:srgbClr val="000000"/>
                </a:solidFill>
                <a:effectLst/>
                <a:latin typeface="VIC"/>
              </a:rPr>
              <a:t>ovement controls have been put in place for the townships and areas surrounding Euroa, Violet Town, Longwood, Ruffy, Avenel and Strathbogie.</a:t>
            </a:r>
          </a:p>
          <a:p>
            <a:pPr fontAlgn="base">
              <a:lnSpc>
                <a:spcPct val="100000"/>
              </a:lnSpc>
            </a:pPr>
            <a:r>
              <a:rPr lang="en-AU" sz="1400" dirty="0">
                <a:solidFill>
                  <a:srgbClr val="000000"/>
                </a:solidFill>
                <a:latin typeface="VIC"/>
              </a:rPr>
              <a:t>A </a:t>
            </a:r>
            <a:r>
              <a:rPr lang="en-AU" sz="1400" b="0" i="0" dirty="0">
                <a:solidFill>
                  <a:srgbClr val="000000"/>
                </a:solidFill>
                <a:effectLst/>
                <a:latin typeface="VIC"/>
              </a:rPr>
              <a:t>control area </a:t>
            </a:r>
            <a:r>
              <a:rPr lang="en-AU" sz="1400" dirty="0">
                <a:solidFill>
                  <a:srgbClr val="000000"/>
                </a:solidFill>
                <a:latin typeface="VIC"/>
              </a:rPr>
              <a:t>is </a:t>
            </a:r>
            <a:r>
              <a:rPr lang="en-AU" sz="1400" b="0" i="0" dirty="0">
                <a:solidFill>
                  <a:srgbClr val="000000"/>
                </a:solidFill>
                <a:effectLst/>
                <a:latin typeface="VIC"/>
              </a:rPr>
              <a:t>in place in the Strathbogie Shire </a:t>
            </a:r>
            <a:r>
              <a:rPr lang="en-AU" sz="1400" dirty="0">
                <a:solidFill>
                  <a:srgbClr val="000000"/>
                </a:solidFill>
                <a:latin typeface="VIC"/>
              </a:rPr>
              <a:t>in the area </a:t>
            </a:r>
            <a:r>
              <a:rPr lang="en-AU" sz="1400" b="0" i="0" dirty="0">
                <a:solidFill>
                  <a:srgbClr val="000000"/>
                </a:solidFill>
                <a:effectLst/>
                <a:latin typeface="VIC"/>
              </a:rPr>
              <a:t>to the east of the Goulburn Valley </a:t>
            </a:r>
            <a:r>
              <a:rPr lang="en-AU" sz="1400" dirty="0">
                <a:solidFill>
                  <a:srgbClr val="000000"/>
                </a:solidFill>
                <a:latin typeface="VIC"/>
              </a:rPr>
              <a:t>Highway, and a restricted area is approximately a 5 kilometres radius of the impacted properties at Euroa</a:t>
            </a:r>
            <a:r>
              <a:rPr lang="en-AU" sz="1400" b="0" i="0" dirty="0">
                <a:solidFill>
                  <a:srgbClr val="000000"/>
                </a:solidFill>
                <a:effectLst/>
                <a:latin typeface="VIC"/>
              </a:rPr>
              <a:t>. </a:t>
            </a:r>
            <a:r>
              <a:rPr lang="en-AU" sz="1400" dirty="0">
                <a:solidFill>
                  <a:srgbClr val="000000"/>
                </a:solidFill>
                <a:latin typeface="VIC"/>
              </a:rPr>
              <a:t> </a:t>
            </a:r>
            <a:endParaRPr lang="en-AU" sz="1400" b="0" i="0" dirty="0">
              <a:solidFill>
                <a:srgbClr val="000000"/>
              </a:solidFill>
              <a:effectLst/>
              <a:latin typeface="VIC"/>
            </a:endParaRPr>
          </a:p>
          <a:p>
            <a:pPr>
              <a:lnSpc>
                <a:spcPct val="100000"/>
              </a:lnSpc>
            </a:pPr>
            <a:r>
              <a:rPr lang="en-AU" sz="1400" dirty="0">
                <a:solidFill>
                  <a:srgbClr val="000000"/>
                </a:solidFill>
                <a:latin typeface="VIC"/>
              </a:rPr>
              <a:t>All movements of birds and bird products (including eggs, manure, meat and bird carcases) into, within or out of the restricted and control areas are prohibited, unless under a permit. </a:t>
            </a:r>
          </a:p>
          <a:p>
            <a:pPr>
              <a:lnSpc>
                <a:spcPct val="100000"/>
              </a:lnSpc>
            </a:pPr>
            <a:r>
              <a:rPr lang="en-AU" sz="1400" dirty="0">
                <a:solidFill>
                  <a:srgbClr val="000000"/>
                </a:solidFill>
                <a:latin typeface="VIC"/>
              </a:rPr>
              <a:t>Exemptions are in place that allow vehicles transporting birds, bird products (including eggs and manure), bird feed and husbandry equipment to travel along the Hume Freeway, providing the vehicles do not stop in the restricted or control areas and do not deviate from the Hume Freeway. </a:t>
            </a:r>
          </a:p>
        </p:txBody>
      </p:sp>
      <p:sp>
        <p:nvSpPr>
          <p:cNvPr id="3" name="Title 2">
            <a:extLst>
              <a:ext uri="{FF2B5EF4-FFF2-40B4-BE49-F238E27FC236}">
                <a16:creationId xmlns:a16="http://schemas.microsoft.com/office/drawing/2014/main" id="{409F3AC6-500A-8C35-6210-556932BE6DEE}"/>
              </a:ext>
            </a:extLst>
          </p:cNvPr>
          <p:cNvSpPr>
            <a:spLocks noGrp="1"/>
          </p:cNvSpPr>
          <p:nvPr>
            <p:ph type="title"/>
          </p:nvPr>
        </p:nvSpPr>
        <p:spPr>
          <a:xfrm>
            <a:off x="581415" y="485695"/>
            <a:ext cx="10636482" cy="831447"/>
          </a:xfrm>
        </p:spPr>
        <p:txBody>
          <a:bodyPr/>
          <a:lstStyle/>
          <a:p>
            <a:r>
              <a:rPr lang="en-AU" b="1" dirty="0">
                <a:latin typeface="VIC" panose="00000500000000000000" pitchFamily="2" charset="0"/>
              </a:rPr>
              <a:t>KEY MESSAGES: MOVEMENT CONTROLS AND PERMITS (1/2)</a:t>
            </a:r>
          </a:p>
        </p:txBody>
      </p:sp>
      <p:pic>
        <p:nvPicPr>
          <p:cNvPr id="2050" name="Picture 2">
            <a:extLst>
              <a:ext uri="{FF2B5EF4-FFF2-40B4-BE49-F238E27FC236}">
                <a16:creationId xmlns:a16="http://schemas.microsoft.com/office/drawing/2014/main" id="{516CD313-1915-A9F3-4835-CF7FD318FF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8592" y="1317142"/>
            <a:ext cx="3766396" cy="5327712"/>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Pin with solid fill">
            <a:extLst>
              <a:ext uri="{FF2B5EF4-FFF2-40B4-BE49-F238E27FC236}">
                <a16:creationId xmlns:a16="http://schemas.microsoft.com/office/drawing/2014/main" id="{02F0E10A-0805-4AF3-8869-350FE8F79B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69935" y="653457"/>
            <a:ext cx="495923" cy="495923"/>
          </a:xfrm>
          <a:prstGeom prst="rect">
            <a:avLst/>
          </a:prstGeom>
        </p:spPr>
      </p:pic>
    </p:spTree>
    <p:extLst>
      <p:ext uri="{BB962C8B-B14F-4D97-AF65-F5344CB8AC3E}">
        <p14:creationId xmlns:p14="http://schemas.microsoft.com/office/powerpoint/2010/main" val="1133076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6241F-D02B-69D0-2110-EB0AFFBB994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139780-5EC8-A603-2767-31F6973E69D6}"/>
              </a:ext>
            </a:extLst>
          </p:cNvPr>
          <p:cNvSpPr>
            <a:spLocks noGrp="1"/>
          </p:cNvSpPr>
          <p:nvPr>
            <p:ph idx="1"/>
          </p:nvPr>
        </p:nvSpPr>
        <p:spPr>
          <a:xfrm>
            <a:off x="581412" y="1201640"/>
            <a:ext cx="6865763" cy="5255721"/>
          </a:xfrm>
        </p:spPr>
        <p:txBody>
          <a:bodyPr vert="horz" lIns="91440" tIns="45720" rIns="91440" bIns="45720" rtlCol="0" anchor="t">
            <a:noAutofit/>
          </a:bodyPr>
          <a:lstStyle/>
          <a:p>
            <a:pPr fontAlgn="base">
              <a:lnSpc>
                <a:spcPct val="100000"/>
              </a:lnSpc>
            </a:pPr>
            <a:endParaRPr lang="en-AU" sz="1400" b="0" i="0" dirty="0">
              <a:solidFill>
                <a:srgbClr val="000000"/>
              </a:solidFill>
              <a:effectLst/>
              <a:latin typeface="VIC" panose="00000500000000000000" pitchFamily="2" charset="0"/>
            </a:endParaRPr>
          </a:p>
          <a:p>
            <a:pPr fontAlgn="base">
              <a:lnSpc>
                <a:spcPct val="100000"/>
              </a:lnSpc>
            </a:pPr>
            <a:r>
              <a:rPr lang="en-AU" sz="1400" b="0" i="0" dirty="0">
                <a:solidFill>
                  <a:srgbClr val="000000"/>
                </a:solidFill>
                <a:effectLst/>
                <a:latin typeface="VIC"/>
              </a:rPr>
              <a:t>If you have pet birds or backyard poultry in the restricted or control areas, you must observe all official controls. If you are in the restricted or control areas, you </a:t>
            </a:r>
            <a:r>
              <a:rPr lang="en-AU" sz="1400" b="1" i="0" dirty="0">
                <a:solidFill>
                  <a:srgbClr val="000000"/>
                </a:solidFill>
                <a:effectLst/>
                <a:latin typeface="VIC"/>
              </a:rPr>
              <a:t>cannot move your birds, products (including eggs and manure), or husbandry equipment without a permit. </a:t>
            </a:r>
            <a:r>
              <a:rPr lang="en-AU" sz="1400" dirty="0">
                <a:solidFill>
                  <a:srgbClr val="000000"/>
                </a:solidFill>
                <a:latin typeface="VIC"/>
              </a:rPr>
              <a:t>This includes prohibiting selling or giving away eggs without a permit. If</a:t>
            </a:r>
            <a:r>
              <a:rPr lang="en-AU" sz="1400" b="0" i="0" dirty="0">
                <a:solidFill>
                  <a:srgbClr val="000000"/>
                </a:solidFill>
                <a:effectLst/>
                <a:latin typeface="VIC"/>
              </a:rPr>
              <a:t> you need a permit, please use the </a:t>
            </a:r>
            <a:r>
              <a:rPr lang="en-AU" sz="1400" b="0" i="0" dirty="0">
                <a:solidFill>
                  <a:srgbClr val="000000"/>
                </a:solidFill>
                <a:effectLst/>
                <a:latin typeface="VIC"/>
                <a:hlinkClick r:id="rId3"/>
              </a:rPr>
              <a:t>Permits portal on the Agriculture Victoria website</a:t>
            </a:r>
            <a:r>
              <a:rPr lang="en-AU" sz="1400" b="0" i="0" dirty="0">
                <a:solidFill>
                  <a:srgbClr val="000000"/>
                </a:solidFill>
                <a:effectLst/>
                <a:latin typeface="VIC"/>
              </a:rPr>
              <a:t>. </a:t>
            </a:r>
          </a:p>
          <a:p>
            <a:pPr fontAlgn="base">
              <a:lnSpc>
                <a:spcPct val="100000"/>
              </a:lnSpc>
            </a:pPr>
            <a:r>
              <a:rPr lang="en-AU" sz="1400" b="0" i="0" dirty="0">
                <a:solidFill>
                  <a:srgbClr val="000000"/>
                </a:solidFill>
                <a:effectLst/>
                <a:latin typeface="VIC"/>
              </a:rPr>
              <a:t>All </a:t>
            </a:r>
            <a:r>
              <a:rPr lang="en-AU" sz="1400" b="1" i="0" dirty="0">
                <a:solidFill>
                  <a:srgbClr val="000000"/>
                </a:solidFill>
                <a:effectLst/>
                <a:latin typeface="VIC"/>
              </a:rPr>
              <a:t>pigeon racing, bird shows and bird sales are prohibited </a:t>
            </a:r>
            <a:r>
              <a:rPr lang="en-AU" sz="1400" b="0" i="0" dirty="0">
                <a:solidFill>
                  <a:srgbClr val="000000"/>
                </a:solidFill>
                <a:effectLst/>
                <a:latin typeface="VIC"/>
              </a:rPr>
              <a:t>in the control and restricted areas, and should be postponed until further notice, but these activities can continue across Victoria outside of these areas. </a:t>
            </a:r>
          </a:p>
          <a:p>
            <a:pPr fontAlgn="base">
              <a:lnSpc>
                <a:spcPct val="100000"/>
              </a:lnSpc>
            </a:pPr>
            <a:r>
              <a:rPr lang="en-AU" sz="1400" b="0" i="0" dirty="0">
                <a:solidFill>
                  <a:srgbClr val="000000"/>
                </a:solidFill>
                <a:effectLst/>
                <a:latin typeface="VIC"/>
              </a:rPr>
              <a:t>A housing requirement is in place for poultry owners </a:t>
            </a:r>
            <a:r>
              <a:rPr lang="en-AU" sz="1400" b="1" i="0" dirty="0">
                <a:solidFill>
                  <a:srgbClr val="000000"/>
                </a:solidFill>
                <a:effectLst/>
                <a:latin typeface="VIC"/>
              </a:rPr>
              <a:t>with 50 or more birds in the restricted area. </a:t>
            </a:r>
            <a:r>
              <a:rPr lang="en-AU" sz="1400" b="0" i="0" dirty="0">
                <a:solidFill>
                  <a:srgbClr val="000000"/>
                </a:solidFill>
                <a:effectLst/>
                <a:latin typeface="VIC"/>
              </a:rPr>
              <a:t>The housing requirement is not in place for the wider control area, or for bird owners with less than 50 birds, however they must still follow all movement restrictions. </a:t>
            </a:r>
          </a:p>
          <a:p>
            <a:pPr>
              <a:lnSpc>
                <a:spcPct val="100000"/>
              </a:lnSpc>
            </a:pPr>
            <a:r>
              <a:rPr lang="en-AU" sz="1400" dirty="0">
                <a:solidFill>
                  <a:srgbClr val="000000"/>
                </a:solidFill>
                <a:latin typeface="VIC"/>
              </a:rPr>
              <a:t>If you have </a:t>
            </a:r>
            <a:r>
              <a:rPr lang="en-AU" sz="1400" b="1" dirty="0">
                <a:solidFill>
                  <a:srgbClr val="000000"/>
                </a:solidFill>
                <a:latin typeface="VIC"/>
              </a:rPr>
              <a:t>poultry in the restricted area</a:t>
            </a:r>
            <a:r>
              <a:rPr lang="en-AU" sz="1400" dirty="0">
                <a:solidFill>
                  <a:srgbClr val="000000"/>
                </a:solidFill>
                <a:latin typeface="VIC"/>
              </a:rPr>
              <a:t>, you might receive more regular check-ins from Agriculture Victoria as we monitor the health of poultry in the area, and understand disease spread and risks. </a:t>
            </a:r>
            <a:endParaRPr lang="en-US" sz="1400" dirty="0">
              <a:solidFill>
                <a:srgbClr val="000000"/>
              </a:solidFill>
              <a:latin typeface="VIC"/>
            </a:endParaRPr>
          </a:p>
          <a:p>
            <a:pPr marL="0" indent="0">
              <a:lnSpc>
                <a:spcPct val="100000"/>
              </a:lnSpc>
              <a:buNone/>
            </a:pPr>
            <a:endParaRPr lang="en-AU" sz="1400" dirty="0">
              <a:solidFill>
                <a:srgbClr val="000000"/>
              </a:solidFill>
              <a:latin typeface="VIC" panose="00000500000000000000" pitchFamily="2" charset="0"/>
            </a:endParaRPr>
          </a:p>
        </p:txBody>
      </p:sp>
      <p:pic>
        <p:nvPicPr>
          <p:cNvPr id="2050" name="Picture 2">
            <a:extLst>
              <a:ext uri="{FF2B5EF4-FFF2-40B4-BE49-F238E27FC236}">
                <a16:creationId xmlns:a16="http://schemas.microsoft.com/office/drawing/2014/main" id="{687FB62F-0987-FE40-9CB9-3F8369C0FB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8592" y="1317142"/>
            <a:ext cx="3766396" cy="532771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a:extLst>
              <a:ext uri="{FF2B5EF4-FFF2-40B4-BE49-F238E27FC236}">
                <a16:creationId xmlns:a16="http://schemas.microsoft.com/office/drawing/2014/main" id="{05A046C0-CD59-EE71-C457-015A2B7BC377}"/>
              </a:ext>
            </a:extLst>
          </p:cNvPr>
          <p:cNvSpPr>
            <a:spLocks noGrp="1"/>
          </p:cNvSpPr>
          <p:nvPr>
            <p:ph type="title"/>
          </p:nvPr>
        </p:nvSpPr>
        <p:spPr>
          <a:xfrm>
            <a:off x="581415" y="485695"/>
            <a:ext cx="10636482" cy="1053287"/>
          </a:xfrm>
        </p:spPr>
        <p:txBody>
          <a:bodyPr/>
          <a:lstStyle/>
          <a:p>
            <a:r>
              <a:rPr lang="en-AU" b="1" dirty="0">
                <a:latin typeface="VIC" panose="00000500000000000000" pitchFamily="2" charset="0"/>
              </a:rPr>
              <a:t>KEY MESSAGES: MOVEMENT CONTROLS AND PERMITS (2/2)</a:t>
            </a:r>
          </a:p>
        </p:txBody>
      </p:sp>
      <p:pic>
        <p:nvPicPr>
          <p:cNvPr id="8" name="Graphic 7" descr="Pin with solid fill">
            <a:extLst>
              <a:ext uri="{FF2B5EF4-FFF2-40B4-BE49-F238E27FC236}">
                <a16:creationId xmlns:a16="http://schemas.microsoft.com/office/drawing/2014/main" id="{2B2B9339-96F4-C430-DDB1-1585D28CE7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69935" y="653457"/>
            <a:ext cx="495923" cy="495923"/>
          </a:xfrm>
          <a:prstGeom prst="rect">
            <a:avLst/>
          </a:prstGeom>
        </p:spPr>
      </p:pic>
    </p:spTree>
    <p:extLst>
      <p:ext uri="{BB962C8B-B14F-4D97-AF65-F5344CB8AC3E}">
        <p14:creationId xmlns:p14="http://schemas.microsoft.com/office/powerpoint/2010/main" val="3829424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62600-FC2C-982A-A50E-EE2D128B918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BFCECC3-9F0C-7E7E-C39F-417FE5FA37DE}"/>
              </a:ext>
            </a:extLst>
          </p:cNvPr>
          <p:cNvSpPr>
            <a:spLocks noGrp="1"/>
          </p:cNvSpPr>
          <p:nvPr>
            <p:ph type="title"/>
          </p:nvPr>
        </p:nvSpPr>
        <p:spPr>
          <a:xfrm>
            <a:off x="581415" y="485695"/>
            <a:ext cx="10232558" cy="1053287"/>
          </a:xfrm>
        </p:spPr>
        <p:txBody>
          <a:bodyPr/>
          <a:lstStyle/>
          <a:p>
            <a:r>
              <a:rPr lang="en-AU" b="1" dirty="0">
                <a:latin typeface="VIC"/>
              </a:rPr>
              <a:t>KEY MESSAGES: AVIAN INFLUENZA (BIRD FLU)</a:t>
            </a:r>
            <a:endParaRPr lang="en-AU" b="1" dirty="0">
              <a:latin typeface="VIC" panose="00000500000000000000" pitchFamily="2" charset="0"/>
            </a:endParaRPr>
          </a:p>
        </p:txBody>
      </p:sp>
      <p:sp>
        <p:nvSpPr>
          <p:cNvPr id="2" name="Content Placeholder 1">
            <a:extLst>
              <a:ext uri="{FF2B5EF4-FFF2-40B4-BE49-F238E27FC236}">
                <a16:creationId xmlns:a16="http://schemas.microsoft.com/office/drawing/2014/main" id="{D8DCE9F7-8BF8-7D4F-8CE9-19BC5FC293E1}"/>
              </a:ext>
            </a:extLst>
          </p:cNvPr>
          <p:cNvSpPr>
            <a:spLocks noGrp="1"/>
          </p:cNvSpPr>
          <p:nvPr>
            <p:ph idx="1"/>
          </p:nvPr>
        </p:nvSpPr>
        <p:spPr>
          <a:xfrm>
            <a:off x="581415" y="1317141"/>
            <a:ext cx="10843872" cy="3285871"/>
          </a:xfrm>
        </p:spPr>
        <p:txBody>
          <a:bodyPr vert="horz" lIns="91440" tIns="45720" rIns="91440" bIns="45720" rtlCol="0" anchor="t">
            <a:noAutofit/>
          </a:bodyPr>
          <a:lstStyle/>
          <a:p>
            <a:pPr>
              <a:lnSpc>
                <a:spcPct val="100000"/>
              </a:lnSpc>
            </a:pPr>
            <a:r>
              <a:rPr lang="en-AU" sz="1400" dirty="0">
                <a:latin typeface="VIC"/>
              </a:rPr>
              <a:t>Bird flu is a viral disease of birds found globally. It is a highly contagious disease that can affect most birds.  </a:t>
            </a:r>
          </a:p>
          <a:p>
            <a:r>
              <a:rPr lang="en-AU" sz="1400" b="1" dirty="0">
                <a:latin typeface="VIC"/>
              </a:rPr>
              <a:t>Bird flu is a notifiable disease. </a:t>
            </a:r>
            <a:r>
              <a:rPr lang="en-AU" sz="1400" dirty="0">
                <a:latin typeface="VIC"/>
              </a:rPr>
              <a:t>This means that legally you must tell us if you suspect or know of the presence of bird flu, no matter the strain, in any birds without delay. You can do this by immediately calling one of the following: </a:t>
            </a:r>
          </a:p>
          <a:p>
            <a:pPr marL="631825" indent="-273050">
              <a:buFont typeface="Wingdings" panose="05000000000000000000" pitchFamily="2" charset="2"/>
              <a:buChar char="Ø"/>
            </a:pPr>
            <a:r>
              <a:rPr lang="en-AU" sz="1400" dirty="0">
                <a:latin typeface="VIC"/>
              </a:rPr>
              <a:t>the VicEmergency hotline on 1800 226 226  </a:t>
            </a:r>
          </a:p>
          <a:p>
            <a:pPr marL="631825" indent="-273050">
              <a:buFont typeface="Wingdings" panose="05000000000000000000" pitchFamily="2" charset="2"/>
              <a:buChar char="Ø"/>
            </a:pPr>
            <a:r>
              <a:rPr lang="en-AU" sz="1400" dirty="0">
                <a:latin typeface="VIC"/>
              </a:rPr>
              <a:t>your local vet </a:t>
            </a:r>
          </a:p>
          <a:p>
            <a:pPr marL="631825" indent="-273050">
              <a:buFont typeface="Wingdings" panose="05000000000000000000" pitchFamily="2" charset="2"/>
              <a:buChar char="Ø"/>
            </a:pPr>
            <a:r>
              <a:rPr lang="en-AU" sz="1400" dirty="0">
                <a:latin typeface="VIC"/>
              </a:rPr>
              <a:t>the 24-hour Emergency Animal Disease Hotline 1800 675 888. </a:t>
            </a:r>
          </a:p>
          <a:p>
            <a:pPr marL="0" indent="0">
              <a:lnSpc>
                <a:spcPct val="100000"/>
              </a:lnSpc>
              <a:buNone/>
            </a:pPr>
            <a:r>
              <a:rPr lang="en-AU" sz="1400" b="1" dirty="0">
                <a:latin typeface="VIC"/>
              </a:rPr>
              <a:t>Clinical signs in birds</a:t>
            </a:r>
          </a:p>
          <a:p>
            <a:pPr>
              <a:lnSpc>
                <a:spcPct val="100000"/>
              </a:lnSpc>
            </a:pPr>
            <a:r>
              <a:rPr lang="en-AU" sz="1400" dirty="0">
                <a:latin typeface="VIC"/>
              </a:rPr>
              <a:t>The most important sign to be aware of and report immediately is sudden death. </a:t>
            </a:r>
          </a:p>
          <a:p>
            <a:pPr>
              <a:lnSpc>
                <a:spcPct val="100000"/>
              </a:lnSpc>
            </a:pPr>
            <a:r>
              <a:rPr lang="en-AU" sz="1400" dirty="0">
                <a:latin typeface="VIC"/>
              </a:rPr>
              <a:t>Other signs associated with bird flu can include: respiratory signs (noisy or rapid breathing, coughing, sneezing, increased nasal secretions), conjunctivitis, swelling of the head, purple discolouration of the comb and wattles, rapid decrease in feed and water intake, decreased egg production, ruffled feathers, depression, closed eyes, diarrhoea, nervous signs (twisted neck, inability to stay upright, inability to fly, uncoordinated movement, walking or swimming in circles, partial or full paralysis).</a:t>
            </a:r>
          </a:p>
          <a:p>
            <a:pPr marL="0" indent="0">
              <a:lnSpc>
                <a:spcPct val="100000"/>
              </a:lnSpc>
              <a:buNone/>
            </a:pPr>
            <a:r>
              <a:rPr lang="en-AU" sz="1400" b="1" dirty="0">
                <a:latin typeface="VIC"/>
              </a:rPr>
              <a:t>Human health</a:t>
            </a:r>
          </a:p>
          <a:p>
            <a:pPr>
              <a:lnSpc>
                <a:spcPct val="100000"/>
              </a:lnSpc>
            </a:pPr>
            <a:r>
              <a:rPr lang="en-AU" sz="1400" dirty="0">
                <a:latin typeface="VIC"/>
              </a:rPr>
              <a:t>H7 strain of bird flu poses a low risk to the public as it rarely affects humans unless there is direct and close contact with sick birds. </a:t>
            </a:r>
          </a:p>
          <a:p>
            <a:pPr>
              <a:lnSpc>
                <a:spcPct val="100000"/>
              </a:lnSpc>
            </a:pPr>
            <a:r>
              <a:rPr lang="en-AU" sz="1400" dirty="0">
                <a:latin typeface="VIC"/>
              </a:rPr>
              <a:t>Eggs and poultry products from the supermarkets </a:t>
            </a:r>
            <a:r>
              <a:rPr lang="en-AU" sz="1400" b="1" dirty="0">
                <a:latin typeface="VIC"/>
              </a:rPr>
              <a:t>do not pose a risk and are safe to eat</a:t>
            </a:r>
            <a:r>
              <a:rPr lang="en-AU" sz="1400" dirty="0">
                <a:latin typeface="VIC"/>
              </a:rPr>
              <a:t>. </a:t>
            </a:r>
          </a:p>
          <a:p>
            <a:pPr>
              <a:lnSpc>
                <a:spcPct val="100000"/>
              </a:lnSpc>
            </a:pPr>
            <a:r>
              <a:rPr lang="en-AU" sz="1400" dirty="0">
                <a:latin typeface="VIC"/>
              </a:rPr>
              <a:t>More information: betterhealth.vic.gov.au/health/conditionsandtreatments/bird-flu-avian-influenza  </a:t>
            </a:r>
          </a:p>
        </p:txBody>
      </p:sp>
      <p:pic>
        <p:nvPicPr>
          <p:cNvPr id="4" name="Graphic 3" descr="Pin with solid fill">
            <a:extLst>
              <a:ext uri="{FF2B5EF4-FFF2-40B4-BE49-F238E27FC236}">
                <a16:creationId xmlns:a16="http://schemas.microsoft.com/office/drawing/2014/main" id="{B193AC82-1EAB-21D0-B571-7A70575DF1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45923" y="641551"/>
            <a:ext cx="495923" cy="495923"/>
          </a:xfrm>
          <a:prstGeom prst="rect">
            <a:avLst/>
          </a:prstGeom>
        </p:spPr>
      </p:pic>
    </p:spTree>
    <p:extLst>
      <p:ext uri="{BB962C8B-B14F-4D97-AF65-F5344CB8AC3E}">
        <p14:creationId xmlns:p14="http://schemas.microsoft.com/office/powerpoint/2010/main" val="3171004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73D26-A407-2E28-70ED-628B64A7F31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931C66-4D82-769C-9850-F131736B67AF}"/>
              </a:ext>
            </a:extLst>
          </p:cNvPr>
          <p:cNvSpPr>
            <a:spLocks noGrp="1"/>
          </p:cNvSpPr>
          <p:nvPr>
            <p:ph idx="1"/>
          </p:nvPr>
        </p:nvSpPr>
        <p:spPr>
          <a:xfrm>
            <a:off x="581415" y="1260577"/>
            <a:ext cx="10843872" cy="5409730"/>
          </a:xfrm>
        </p:spPr>
        <p:txBody>
          <a:bodyPr vert="horz" lIns="91440" tIns="45720" rIns="91440" bIns="45720" rtlCol="0" anchor="t">
            <a:noAutofit/>
          </a:bodyPr>
          <a:lstStyle/>
          <a:p>
            <a:pPr>
              <a:lnSpc>
                <a:spcPct val="100000"/>
              </a:lnSpc>
            </a:pPr>
            <a:r>
              <a:rPr lang="en-AU" sz="1400" dirty="0">
                <a:latin typeface="VIC"/>
              </a:rPr>
              <a:t>Bird flu can be spread by the movement of live birds, bird products, people and equipment. </a:t>
            </a:r>
          </a:p>
          <a:p>
            <a:pPr>
              <a:lnSpc>
                <a:spcPct val="100000"/>
              </a:lnSpc>
            </a:pPr>
            <a:r>
              <a:rPr lang="en-AU" sz="1400" dirty="0">
                <a:latin typeface="VIC"/>
              </a:rPr>
              <a:t>It’s important that everyone from commercial producers to backyard chicken owners follow good biosecurity practices to help reduce the spread of disease.</a:t>
            </a:r>
          </a:p>
          <a:p>
            <a:pPr>
              <a:lnSpc>
                <a:spcPct val="100000"/>
              </a:lnSpc>
            </a:pPr>
            <a:r>
              <a:rPr lang="en-AU" sz="1400" dirty="0">
                <a:latin typeface="VIC"/>
              </a:rPr>
              <a:t>You should do everything you can to ensure your birds are not in contact with wild birds. Place all feed and water sources under cover where wild birds cannot access them.</a:t>
            </a:r>
          </a:p>
          <a:p>
            <a:pPr>
              <a:lnSpc>
                <a:spcPct val="100000"/>
              </a:lnSpc>
            </a:pPr>
            <a:r>
              <a:rPr lang="en-AU" sz="1400" dirty="0">
                <a:latin typeface="VIC"/>
              </a:rPr>
              <a:t>Your birds should drink the same water as you — town water or tank water. Keep them away from potentially contaminated water sources such as streams, dams, ponds and even large puddles.</a:t>
            </a:r>
          </a:p>
          <a:p>
            <a:pPr>
              <a:lnSpc>
                <a:spcPct val="100000"/>
              </a:lnSpc>
            </a:pPr>
            <a:r>
              <a:rPr lang="en-AU" sz="1400" dirty="0">
                <a:latin typeface="VIC"/>
              </a:rPr>
              <a:t>Keep sheds, yards and aviaries clean, including equipment. Clean thoroughly with a detergent before applying a disinfectant. Frequently replace nesting materials.</a:t>
            </a:r>
          </a:p>
          <a:p>
            <a:pPr>
              <a:lnSpc>
                <a:spcPct val="100000"/>
              </a:lnSpc>
            </a:pPr>
            <a:r>
              <a:rPr lang="en-AU" sz="1400" dirty="0">
                <a:latin typeface="VIC"/>
              </a:rPr>
              <a:t>Information about biosecurity for bird owners is on the Agriculture Victoria website at </a:t>
            </a:r>
            <a:r>
              <a:rPr lang="en-AU" sz="1400" b="0" i="0" dirty="0">
                <a:effectLst/>
                <a:latin typeface="VIC"/>
              </a:rPr>
              <a:t>agriculture.vic.gov.au/avianinfluenza </a:t>
            </a:r>
            <a:endParaRPr lang="en-AU" sz="1400" dirty="0">
              <a:latin typeface="VIC"/>
            </a:endParaRPr>
          </a:p>
          <a:p>
            <a:pPr marL="0" indent="0">
              <a:lnSpc>
                <a:spcPct val="100000"/>
              </a:lnSpc>
              <a:buNone/>
            </a:pPr>
            <a:r>
              <a:rPr lang="en-AU" sz="1400" b="1" dirty="0">
                <a:latin typeface="VIC"/>
              </a:rPr>
              <a:t>Poultry shows and pet birds</a:t>
            </a:r>
          </a:p>
          <a:p>
            <a:pPr>
              <a:lnSpc>
                <a:spcPct val="100000"/>
              </a:lnSpc>
            </a:pPr>
            <a:r>
              <a:rPr lang="en-AU" sz="1400" dirty="0">
                <a:latin typeface="VIC"/>
              </a:rPr>
              <a:t>Poultry shows can continue to operate outside of the control and restricted areas, </a:t>
            </a:r>
            <a:r>
              <a:rPr lang="en-AU" sz="1400" b="1" dirty="0">
                <a:latin typeface="VIC"/>
              </a:rPr>
              <a:t>poultry shows are prohibited inside the restricted and control areas. </a:t>
            </a:r>
            <a:r>
              <a:rPr lang="en-AU" sz="1400" dirty="0">
                <a:latin typeface="VIC"/>
              </a:rPr>
              <a:t>No birds or bird products including eggs, feathers and meat should be moved from within the control or restricted area to attend poultry shows, or moved from shows into a control or restricted area.</a:t>
            </a:r>
          </a:p>
          <a:p>
            <a:pPr>
              <a:lnSpc>
                <a:spcPct val="100000"/>
              </a:lnSpc>
            </a:pPr>
            <a:r>
              <a:rPr lang="en-AU" sz="1400" dirty="0">
                <a:latin typeface="VIC"/>
              </a:rPr>
              <a:t>Agriculture Victoria strongly encourages stringent biosecurity and hygiene practices are followed at all poultry shows operating outside the control and restricted areas.</a:t>
            </a:r>
          </a:p>
          <a:p>
            <a:pPr>
              <a:lnSpc>
                <a:spcPct val="100000"/>
              </a:lnSpc>
            </a:pPr>
            <a:r>
              <a:rPr lang="en-AU" sz="1400" dirty="0">
                <a:latin typeface="VIC"/>
              </a:rPr>
              <a:t>Bird flu in pet birds such as budgies, canaries and other caged birds has not been a feature of previous outbreaks in Victoria. However, all species of birds are considered susceptible, and we encourage pet bird owners to keep their birds under cover and separate from wild birds. </a:t>
            </a:r>
          </a:p>
        </p:txBody>
      </p:sp>
      <p:sp>
        <p:nvSpPr>
          <p:cNvPr id="3" name="Title 2">
            <a:extLst>
              <a:ext uri="{FF2B5EF4-FFF2-40B4-BE49-F238E27FC236}">
                <a16:creationId xmlns:a16="http://schemas.microsoft.com/office/drawing/2014/main" id="{58C11303-3508-47FC-184A-1BD1CE74C370}"/>
              </a:ext>
            </a:extLst>
          </p:cNvPr>
          <p:cNvSpPr>
            <a:spLocks noGrp="1"/>
          </p:cNvSpPr>
          <p:nvPr>
            <p:ph type="title"/>
          </p:nvPr>
        </p:nvSpPr>
        <p:spPr>
          <a:xfrm>
            <a:off x="581415" y="485696"/>
            <a:ext cx="10232558" cy="774882"/>
          </a:xfrm>
        </p:spPr>
        <p:txBody>
          <a:bodyPr/>
          <a:lstStyle/>
          <a:p>
            <a:r>
              <a:rPr lang="en-AU" b="1" dirty="0">
                <a:latin typeface="VIC" panose="00000500000000000000" pitchFamily="2" charset="0"/>
              </a:rPr>
              <a:t>KEY MESSAGES: WHAT CAN I DO TO PROTECT MY BIRDS?</a:t>
            </a:r>
          </a:p>
        </p:txBody>
      </p:sp>
      <p:pic>
        <p:nvPicPr>
          <p:cNvPr id="4" name="Graphic 3" descr="Pin with solid fill">
            <a:extLst>
              <a:ext uri="{FF2B5EF4-FFF2-40B4-BE49-F238E27FC236}">
                <a16:creationId xmlns:a16="http://schemas.microsoft.com/office/drawing/2014/main" id="{4F9A4627-105E-FFDC-A669-D4E0BEEEA7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66011" y="634872"/>
            <a:ext cx="495923" cy="495923"/>
          </a:xfrm>
          <a:prstGeom prst="rect">
            <a:avLst/>
          </a:prstGeom>
        </p:spPr>
      </p:pic>
    </p:spTree>
    <p:extLst>
      <p:ext uri="{BB962C8B-B14F-4D97-AF65-F5344CB8AC3E}">
        <p14:creationId xmlns:p14="http://schemas.microsoft.com/office/powerpoint/2010/main" val="2759676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7013B-1CF1-5C4C-B8D8-968B9692BA44}"/>
              </a:ext>
            </a:extLst>
          </p:cNvPr>
          <p:cNvSpPr>
            <a:spLocks noGrp="1"/>
          </p:cNvSpPr>
          <p:nvPr>
            <p:ph type="title"/>
          </p:nvPr>
        </p:nvSpPr>
        <p:spPr>
          <a:xfrm>
            <a:off x="626076" y="768096"/>
            <a:ext cx="10232558" cy="1053287"/>
          </a:xfrm>
        </p:spPr>
        <p:txBody>
          <a:bodyPr/>
          <a:lstStyle/>
          <a:p>
            <a:r>
              <a:rPr lang="en-GB" b="1" dirty="0">
                <a:latin typeface="VIC" panose="00000500000000000000" pitchFamily="2" charset="0"/>
                <a:cs typeface="Arial"/>
              </a:rPr>
              <a:t>SOCIAL MEDIA POST: </a:t>
            </a:r>
            <a:endParaRPr lang="en-GB" b="1" dirty="0">
              <a:latin typeface="VIC" panose="00000500000000000000" pitchFamily="2" charset="0"/>
            </a:endParaRPr>
          </a:p>
        </p:txBody>
      </p:sp>
      <p:sp>
        <p:nvSpPr>
          <p:cNvPr id="3" name="Slide Number Placeholder 2">
            <a:extLst>
              <a:ext uri="{FF2B5EF4-FFF2-40B4-BE49-F238E27FC236}">
                <a16:creationId xmlns:a16="http://schemas.microsoft.com/office/drawing/2014/main" id="{DFC98CC1-4B28-2647-998E-C439911752BE}"/>
              </a:ext>
            </a:extLst>
          </p:cNvPr>
          <p:cNvSpPr>
            <a:spLocks noGrp="1"/>
          </p:cNvSpPr>
          <p:nvPr>
            <p:ph type="sldNum" sz="quarter" idx="12"/>
          </p:nvPr>
        </p:nvSpPr>
        <p:spPr/>
        <p:txBody>
          <a:bodyPr/>
          <a:lstStyle/>
          <a:p>
            <a:fld id="{10F38EA1-A2B3-734E-8FE4-2A14DB32A8FE}" type="slidenum">
              <a:rPr lang="en-US" smtClean="0"/>
              <a:pPr/>
              <a:t>8</a:t>
            </a:fld>
            <a:endParaRPr lang="en-US" dirty="0"/>
          </a:p>
        </p:txBody>
      </p:sp>
      <p:sp>
        <p:nvSpPr>
          <p:cNvPr id="8" name="TextBox 7">
            <a:extLst>
              <a:ext uri="{FF2B5EF4-FFF2-40B4-BE49-F238E27FC236}">
                <a16:creationId xmlns:a16="http://schemas.microsoft.com/office/drawing/2014/main" id="{52A69775-080F-8441-957A-46B603759165}"/>
              </a:ext>
            </a:extLst>
          </p:cNvPr>
          <p:cNvSpPr txBox="1"/>
          <p:nvPr/>
        </p:nvSpPr>
        <p:spPr>
          <a:xfrm>
            <a:off x="1102814" y="2161959"/>
            <a:ext cx="6345248" cy="2098934"/>
          </a:xfrm>
          <a:prstGeom prst="rect">
            <a:avLst/>
          </a:prstGeom>
          <a:noFill/>
        </p:spPr>
        <p:txBody>
          <a:bodyPr wrap="square" lIns="0" tIns="0" rIns="0" bIns="0" rtlCol="0" anchor="t">
            <a:noAutofit/>
          </a:bodyPr>
          <a:lstStyle/>
          <a:p>
            <a:pPr fontAlgn="base"/>
            <a:r>
              <a:rPr lang="en-AU" dirty="0">
                <a:latin typeface="VIC"/>
              </a:rPr>
              <a:t>H7 bird flu has been confirmed at 2 commercial poultry farms near Euroa. </a:t>
            </a:r>
            <a:endParaRPr lang="en-AU" dirty="0">
              <a:latin typeface="VIC" panose="00000500000000000000" pitchFamily="2" charset="0"/>
            </a:endParaRPr>
          </a:p>
          <a:p>
            <a:endParaRPr lang="en-AU" dirty="0">
              <a:latin typeface="VIC"/>
            </a:endParaRPr>
          </a:p>
          <a:p>
            <a:pPr algn="l" rtl="0" fontAlgn="base"/>
            <a:r>
              <a:rPr lang="en-AU" sz="1800" b="0" i="0" dirty="0">
                <a:effectLst/>
                <a:latin typeface="VIC"/>
              </a:rPr>
              <a:t>This is a new outbreak and is not related to the 2024 outbreaks in Victoria, New South Wales or in the Australian Capital Territory, which were eradicated.</a:t>
            </a:r>
          </a:p>
          <a:p>
            <a:pPr algn="l" rtl="0" fontAlgn="base"/>
            <a:endParaRPr lang="en-AU" dirty="0">
              <a:latin typeface="VIC" panose="00000500000000000000" pitchFamily="2" charset="0"/>
            </a:endParaRPr>
          </a:p>
          <a:p>
            <a:pPr algn="l" rtl="0" fontAlgn="base"/>
            <a:r>
              <a:rPr lang="en-AU" dirty="0">
                <a:latin typeface="VIC"/>
              </a:rPr>
              <a:t>The strain detected is also different from the H5N1 avian influenza strain that is impacting other parts of the world.</a:t>
            </a:r>
          </a:p>
          <a:p>
            <a:pPr algn="l"/>
            <a:endParaRPr lang="en-AU" sz="1800" b="0" i="0" dirty="0">
              <a:effectLst/>
              <a:latin typeface="VIC" panose="00000500000000000000" pitchFamily="2" charset="0"/>
            </a:endParaRPr>
          </a:p>
          <a:p>
            <a:r>
              <a:rPr lang="en-AU" dirty="0">
                <a:latin typeface="VIC"/>
              </a:rPr>
              <a:t>You can help by reporting sick or dead birds to the VicEmergency Hotline on 1800 226 226. </a:t>
            </a:r>
            <a:endParaRPr lang="en-AU" dirty="0">
              <a:latin typeface="VIC" panose="00000500000000000000" pitchFamily="2" charset="0"/>
            </a:endParaRPr>
          </a:p>
          <a:p>
            <a:pPr fontAlgn="base"/>
            <a:endParaRPr lang="en-AU" dirty="0">
              <a:latin typeface="VIC" panose="00000500000000000000" pitchFamily="2" charset="0"/>
            </a:endParaRPr>
          </a:p>
          <a:p>
            <a:pPr algn="l" rtl="0" fontAlgn="base"/>
            <a:r>
              <a:rPr lang="en-AU" sz="1800" b="0" i="0" dirty="0">
                <a:effectLst/>
                <a:latin typeface="VIC"/>
              </a:rPr>
              <a:t>For the latest information, visit agriculture.vic.gov.au/avianinfluenza .  </a:t>
            </a:r>
          </a:p>
          <a:p>
            <a:pPr>
              <a:lnSpc>
                <a:spcPct val="150000"/>
              </a:lnSpc>
            </a:pPr>
            <a:endParaRPr lang="en-US" dirty="0">
              <a:latin typeface="VIC" panose="00000500000000000000" pitchFamily="2" charset="0"/>
              <a:ea typeface="+mn-lt"/>
              <a:cs typeface="+mn-lt"/>
            </a:endParaRPr>
          </a:p>
          <a:p>
            <a:endParaRPr lang="en-US" dirty="0">
              <a:latin typeface="VIC" panose="00000500000000000000" pitchFamily="2" charset="0"/>
              <a:ea typeface="+mn-lt"/>
              <a:cs typeface="+mn-lt"/>
            </a:endParaRPr>
          </a:p>
          <a:p>
            <a:endParaRPr lang="en-US" dirty="0">
              <a:cs typeface="Arial"/>
            </a:endParaRPr>
          </a:p>
          <a:p>
            <a:endParaRPr lang="en-US" dirty="0">
              <a:latin typeface="Arial" panose="020B0604020202020204" pitchFamily="34" charset="0"/>
              <a:cs typeface="Arial" panose="020B0604020202020204" pitchFamily="34" charset="0"/>
            </a:endParaRPr>
          </a:p>
        </p:txBody>
      </p:sp>
      <p:pic>
        <p:nvPicPr>
          <p:cNvPr id="9" name="Graphic 8" descr="Online Network with solid fill">
            <a:extLst>
              <a:ext uri="{FF2B5EF4-FFF2-40B4-BE49-F238E27FC236}">
                <a16:creationId xmlns:a16="http://schemas.microsoft.com/office/drawing/2014/main" id="{C890CD3E-4BEB-81C0-14E8-28B4178DD9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507160" y="876852"/>
            <a:ext cx="761816" cy="761816"/>
          </a:xfrm>
          <a:prstGeom prst="rect">
            <a:avLst/>
          </a:prstGeom>
        </p:spPr>
      </p:pic>
      <p:pic>
        <p:nvPicPr>
          <p:cNvPr id="5" name="Picture 4">
            <a:extLst>
              <a:ext uri="{FF2B5EF4-FFF2-40B4-BE49-F238E27FC236}">
                <a16:creationId xmlns:a16="http://schemas.microsoft.com/office/drawing/2014/main" id="{AA7C2F34-184D-DB88-AE06-19B03B237846}"/>
              </a:ext>
            </a:extLst>
          </p:cNvPr>
          <p:cNvPicPr>
            <a:picLocks noChangeAspect="1"/>
          </p:cNvPicPr>
          <p:nvPr/>
        </p:nvPicPr>
        <p:blipFill>
          <a:blip r:embed="rId6"/>
          <a:stretch>
            <a:fillRect/>
          </a:stretch>
        </p:blipFill>
        <p:spPr>
          <a:xfrm>
            <a:off x="278413" y="2088872"/>
            <a:ext cx="695325" cy="2000250"/>
          </a:xfrm>
          <a:prstGeom prst="rect">
            <a:avLst/>
          </a:prstGeom>
        </p:spPr>
      </p:pic>
      <p:sp>
        <p:nvSpPr>
          <p:cNvPr id="14" name="TextBox 13">
            <a:extLst>
              <a:ext uri="{FF2B5EF4-FFF2-40B4-BE49-F238E27FC236}">
                <a16:creationId xmlns:a16="http://schemas.microsoft.com/office/drawing/2014/main" id="{E7706CD2-8152-F6B6-470E-F4B7B49F2AAA}"/>
              </a:ext>
            </a:extLst>
          </p:cNvPr>
          <p:cNvSpPr txBox="1"/>
          <p:nvPr/>
        </p:nvSpPr>
        <p:spPr>
          <a:xfrm>
            <a:off x="1030670" y="1650442"/>
            <a:ext cx="6097314" cy="369332"/>
          </a:xfrm>
          <a:prstGeom prst="rect">
            <a:avLst/>
          </a:prstGeom>
          <a:noFill/>
        </p:spPr>
        <p:txBody>
          <a:bodyPr wrap="square">
            <a:spAutoFit/>
          </a:bodyPr>
          <a:lstStyle/>
          <a:p>
            <a:r>
              <a:rPr lang="en-AU" b="1" dirty="0">
                <a:latin typeface="VIC" panose="00000500000000000000" pitchFamily="2" charset="0"/>
              </a:rPr>
              <a:t>Suggested copy:</a:t>
            </a:r>
            <a:endParaRPr lang="en-AU" b="1" dirty="0"/>
          </a:p>
        </p:txBody>
      </p:sp>
      <p:pic>
        <p:nvPicPr>
          <p:cNvPr id="19" name="Picture 18">
            <a:extLst>
              <a:ext uri="{FF2B5EF4-FFF2-40B4-BE49-F238E27FC236}">
                <a16:creationId xmlns:a16="http://schemas.microsoft.com/office/drawing/2014/main" id="{D146E450-4C81-ABC1-D52F-886D3A8C18B9}"/>
              </a:ext>
            </a:extLst>
          </p:cNvPr>
          <p:cNvPicPr>
            <a:picLocks noChangeAspect="1"/>
          </p:cNvPicPr>
          <p:nvPr/>
        </p:nvPicPr>
        <p:blipFill>
          <a:blip r:embed="rId7"/>
          <a:stretch>
            <a:fillRect/>
          </a:stretch>
        </p:blipFill>
        <p:spPr>
          <a:xfrm>
            <a:off x="331274" y="4378437"/>
            <a:ext cx="583125" cy="521809"/>
          </a:xfrm>
          <a:prstGeom prst="rect">
            <a:avLst/>
          </a:prstGeom>
        </p:spPr>
      </p:pic>
      <p:pic>
        <p:nvPicPr>
          <p:cNvPr id="18" name="Content Placeholder 6" descr="A chicken with a red head&#10;&#10;Description automatically generated">
            <a:extLst>
              <a:ext uri="{FF2B5EF4-FFF2-40B4-BE49-F238E27FC236}">
                <a16:creationId xmlns:a16="http://schemas.microsoft.com/office/drawing/2014/main" id="{D05B6F29-20BC-C832-2A0C-DE2607CD7A87}"/>
              </a:ext>
            </a:extLst>
          </p:cNvPr>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7951858" y="2055969"/>
            <a:ext cx="3293230" cy="3400692"/>
          </a:xfrm>
        </p:spPr>
      </p:pic>
      <p:sp>
        <p:nvSpPr>
          <p:cNvPr id="20" name="TextBox 19">
            <a:hlinkClick r:id="rId9"/>
            <a:extLst>
              <a:ext uri="{FF2B5EF4-FFF2-40B4-BE49-F238E27FC236}">
                <a16:creationId xmlns:a16="http://schemas.microsoft.com/office/drawing/2014/main" id="{1C9791DB-4A9C-64F1-5234-FFE77E5687F3}"/>
              </a:ext>
            </a:extLst>
          </p:cNvPr>
          <p:cNvSpPr txBox="1"/>
          <p:nvPr/>
        </p:nvSpPr>
        <p:spPr>
          <a:xfrm>
            <a:off x="8037668" y="5770764"/>
            <a:ext cx="3767959" cy="607464"/>
          </a:xfrm>
          <a:prstGeom prst="rect">
            <a:avLst/>
          </a:prstGeom>
          <a:noFill/>
        </p:spPr>
        <p:txBody>
          <a:bodyPr wrap="square" lIns="0" tIns="0" rIns="0" bIns="0" rtlCol="0" anchor="t">
            <a:noAutofit/>
          </a:bodyPr>
          <a:lstStyle/>
          <a:p>
            <a:pPr algn="l" rtl="0" fontAlgn="base"/>
            <a:r>
              <a:rPr lang="en-AU" sz="1800" b="0" i="0" dirty="0">
                <a:effectLst/>
                <a:latin typeface="VIC" panose="00000500000000000000" pitchFamily="2" charset="0"/>
                <a:hlinkClick r:id="rId10"/>
              </a:rPr>
              <a:t>Click here to download image</a:t>
            </a:r>
            <a:endParaRPr lang="en-AU" b="0" i="0" dirty="0">
              <a:effectLst/>
              <a:latin typeface="VIC" panose="00000500000000000000" pitchFamily="2" charset="0"/>
              <a:hlinkClick r:id="rId10"/>
            </a:endParaRPr>
          </a:p>
          <a:p>
            <a:pPr>
              <a:lnSpc>
                <a:spcPct val="150000"/>
              </a:lnSpc>
            </a:pPr>
            <a:endParaRPr lang="en-US" dirty="0">
              <a:latin typeface="VIC" panose="00000500000000000000" pitchFamily="2" charset="0"/>
              <a:ea typeface="+mn-lt"/>
              <a:cs typeface="+mn-lt"/>
              <a:hlinkClick r:id="rId10"/>
            </a:endParaRPr>
          </a:p>
          <a:p>
            <a:endParaRPr lang="en-US" dirty="0">
              <a:latin typeface="VIC" panose="00000500000000000000" pitchFamily="2" charset="0"/>
              <a:ea typeface="+mn-lt"/>
              <a:cs typeface="+mn-lt"/>
              <a:hlinkClick r:id="rId10"/>
            </a:endParaRPr>
          </a:p>
          <a:p>
            <a:endParaRPr lang="en-US" dirty="0">
              <a:latin typeface="VIC" panose="00000500000000000000" pitchFamily="2" charset="0"/>
              <a:cs typeface="Arial"/>
            </a:endParaRPr>
          </a:p>
          <a:p>
            <a:endParaRPr lang="en-US" dirty="0">
              <a:latin typeface="VIC" panose="00000500000000000000" pitchFamily="2" charset="0"/>
              <a:cs typeface="Arial" panose="020B0604020202020204" pitchFamily="34" charset="0"/>
            </a:endParaRPr>
          </a:p>
        </p:txBody>
      </p:sp>
      <p:pic>
        <p:nvPicPr>
          <p:cNvPr id="22" name="Picture 21">
            <a:hlinkClick r:id="rId9"/>
            <a:extLst>
              <a:ext uri="{FF2B5EF4-FFF2-40B4-BE49-F238E27FC236}">
                <a16:creationId xmlns:a16="http://schemas.microsoft.com/office/drawing/2014/main" id="{B01D69DD-6F65-67A9-5FCD-727443B5263F}"/>
              </a:ext>
            </a:extLst>
          </p:cNvPr>
          <p:cNvPicPr>
            <a:picLocks noChangeAspect="1"/>
          </p:cNvPicPr>
          <p:nvPr/>
        </p:nvPicPr>
        <p:blipFill>
          <a:blip r:embed="rId11"/>
          <a:stretch>
            <a:fillRect/>
          </a:stretch>
        </p:blipFill>
        <p:spPr>
          <a:xfrm>
            <a:off x="11419818" y="5684185"/>
            <a:ext cx="514350" cy="485775"/>
          </a:xfrm>
          <a:prstGeom prst="rect">
            <a:avLst/>
          </a:prstGeom>
        </p:spPr>
      </p:pic>
      <p:sp>
        <p:nvSpPr>
          <p:cNvPr id="23" name="TextBox 22">
            <a:extLst>
              <a:ext uri="{FF2B5EF4-FFF2-40B4-BE49-F238E27FC236}">
                <a16:creationId xmlns:a16="http://schemas.microsoft.com/office/drawing/2014/main" id="{ADCCC0EF-6891-CEA5-746F-B4467E34C24B}"/>
              </a:ext>
            </a:extLst>
          </p:cNvPr>
          <p:cNvSpPr txBox="1"/>
          <p:nvPr/>
        </p:nvSpPr>
        <p:spPr>
          <a:xfrm>
            <a:off x="7951858" y="1621614"/>
            <a:ext cx="2598709" cy="369332"/>
          </a:xfrm>
          <a:prstGeom prst="rect">
            <a:avLst/>
          </a:prstGeom>
          <a:noFill/>
        </p:spPr>
        <p:txBody>
          <a:bodyPr wrap="square">
            <a:spAutoFit/>
          </a:bodyPr>
          <a:lstStyle/>
          <a:p>
            <a:r>
              <a:rPr lang="en-AU" b="1" dirty="0">
                <a:latin typeface="VIC" panose="00000500000000000000" pitchFamily="2" charset="0"/>
              </a:rPr>
              <a:t>Suggested image:</a:t>
            </a:r>
            <a:endParaRPr lang="en-AU" b="1" dirty="0"/>
          </a:p>
        </p:txBody>
      </p:sp>
    </p:spTree>
    <p:custDataLst>
      <p:tags r:id="rId1"/>
    </p:custDataLst>
    <p:extLst>
      <p:ext uri="{BB962C8B-B14F-4D97-AF65-F5344CB8AC3E}">
        <p14:creationId xmlns:p14="http://schemas.microsoft.com/office/powerpoint/2010/main" val="1672362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F452E-1235-7823-3723-5DB3FE5B1E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BFB9B9-D68F-5A16-D595-34A87D1377B9}"/>
              </a:ext>
            </a:extLst>
          </p:cNvPr>
          <p:cNvSpPr>
            <a:spLocks noGrp="1"/>
          </p:cNvSpPr>
          <p:nvPr>
            <p:ph type="title"/>
          </p:nvPr>
        </p:nvSpPr>
        <p:spPr>
          <a:xfrm>
            <a:off x="626076" y="768096"/>
            <a:ext cx="10232558" cy="1053287"/>
          </a:xfrm>
        </p:spPr>
        <p:txBody>
          <a:bodyPr/>
          <a:lstStyle/>
          <a:p>
            <a:r>
              <a:rPr lang="en-GB" b="1" dirty="0">
                <a:latin typeface="VIC" panose="00000500000000000000" pitchFamily="2" charset="0"/>
                <a:cs typeface="Arial"/>
              </a:rPr>
              <a:t>SOCIAL MEDIA POST: </a:t>
            </a:r>
            <a:endParaRPr lang="en-GB" b="1" dirty="0">
              <a:latin typeface="VIC" panose="00000500000000000000" pitchFamily="2" charset="0"/>
            </a:endParaRPr>
          </a:p>
        </p:txBody>
      </p:sp>
      <p:sp>
        <p:nvSpPr>
          <p:cNvPr id="3" name="Slide Number Placeholder 2">
            <a:extLst>
              <a:ext uri="{FF2B5EF4-FFF2-40B4-BE49-F238E27FC236}">
                <a16:creationId xmlns:a16="http://schemas.microsoft.com/office/drawing/2014/main" id="{E4A8B412-7174-55E1-8735-AD34F694C904}"/>
              </a:ext>
            </a:extLst>
          </p:cNvPr>
          <p:cNvSpPr>
            <a:spLocks noGrp="1"/>
          </p:cNvSpPr>
          <p:nvPr>
            <p:ph type="sldNum" sz="quarter" idx="12"/>
          </p:nvPr>
        </p:nvSpPr>
        <p:spPr/>
        <p:txBody>
          <a:bodyPr/>
          <a:lstStyle/>
          <a:p>
            <a:fld id="{10F38EA1-A2B3-734E-8FE4-2A14DB32A8FE}" type="slidenum">
              <a:rPr lang="en-US" smtClean="0"/>
              <a:pPr/>
              <a:t>9</a:t>
            </a:fld>
            <a:endParaRPr lang="en-US" dirty="0"/>
          </a:p>
        </p:txBody>
      </p:sp>
      <p:sp>
        <p:nvSpPr>
          <p:cNvPr id="8" name="TextBox 7">
            <a:extLst>
              <a:ext uri="{FF2B5EF4-FFF2-40B4-BE49-F238E27FC236}">
                <a16:creationId xmlns:a16="http://schemas.microsoft.com/office/drawing/2014/main" id="{1FE0914B-65EE-6C71-AF2E-52AD7B6ACBEE}"/>
              </a:ext>
            </a:extLst>
          </p:cNvPr>
          <p:cNvSpPr txBox="1"/>
          <p:nvPr/>
        </p:nvSpPr>
        <p:spPr>
          <a:xfrm>
            <a:off x="1102814" y="2056084"/>
            <a:ext cx="6345248" cy="4801916"/>
          </a:xfrm>
          <a:prstGeom prst="rect">
            <a:avLst/>
          </a:prstGeom>
          <a:noFill/>
        </p:spPr>
        <p:txBody>
          <a:bodyPr wrap="square" lIns="0" tIns="0" rIns="0" bIns="0" rtlCol="0" anchor="t">
            <a:noAutofit/>
          </a:bodyPr>
          <a:lstStyle/>
          <a:p>
            <a:pPr fontAlgn="base"/>
            <a:r>
              <a:rPr lang="en-AU" sz="1600" dirty="0">
                <a:latin typeface="VIC"/>
              </a:rPr>
              <a:t>Movement controls for poultry and products are now in place for the area</a:t>
            </a:r>
            <a:r>
              <a:rPr lang="en-AU" sz="1600" b="0" i="0" dirty="0">
                <a:effectLst/>
                <a:latin typeface="VIC"/>
              </a:rPr>
              <a:t> across the Strathbogie Shire to the east of the Goulburn Valley Freeway. </a:t>
            </a:r>
          </a:p>
          <a:p>
            <a:pPr algn="l" rtl="0" fontAlgn="base"/>
            <a:endParaRPr lang="en-AU" sz="1600" b="0" i="0" dirty="0">
              <a:effectLst/>
              <a:latin typeface="VIC" panose="00000500000000000000" pitchFamily="2" charset="0"/>
            </a:endParaRPr>
          </a:p>
          <a:p>
            <a:pPr algn="l" rtl="0" fontAlgn="base"/>
            <a:r>
              <a:rPr lang="en-AU" sz="1600" dirty="0">
                <a:latin typeface="VIC"/>
              </a:rPr>
              <a:t>All movements of birds and bird products (including eggs, meat and bird carcases) into, within or out of the restricted and control areas are prohibited unless under a permit. </a:t>
            </a:r>
          </a:p>
          <a:p>
            <a:pPr algn="l" rtl="0" fontAlgn="base"/>
            <a:endParaRPr lang="en-AU" sz="1600" dirty="0">
              <a:latin typeface="VIC" panose="00000500000000000000" pitchFamily="2" charset="0"/>
            </a:endParaRPr>
          </a:p>
          <a:p>
            <a:pPr algn="l" rtl="0" fontAlgn="base"/>
            <a:r>
              <a:rPr lang="en-AU" sz="1600" dirty="0">
                <a:latin typeface="VIC"/>
              </a:rPr>
              <a:t>Exemptions are in place that allow vehicles transporting birds, bird products (including eggs and manure), bird feed and husbandry equipment to travel along the Hume Freeway, providing the vehicles do not stop in the restricted or control areas and do not deviate from the Hume Freeway.  </a:t>
            </a:r>
          </a:p>
          <a:p>
            <a:pPr algn="l" rtl="0" fontAlgn="base"/>
            <a:endParaRPr lang="en-AU" sz="1600" dirty="0">
              <a:latin typeface="VIC" panose="00000500000000000000" pitchFamily="2" charset="0"/>
            </a:endParaRPr>
          </a:p>
          <a:p>
            <a:pPr algn="l" rtl="0" fontAlgn="base"/>
            <a:r>
              <a:rPr lang="en-AU" sz="1600" dirty="0">
                <a:latin typeface="VIC"/>
              </a:rPr>
              <a:t>Need to apply for a permit? V</a:t>
            </a:r>
            <a:r>
              <a:rPr lang="en-AU" sz="1600" b="0" i="0" dirty="0">
                <a:effectLst/>
                <a:latin typeface="VIC"/>
              </a:rPr>
              <a:t>isit agriculture.vic.gov.au/avianinfluenza </a:t>
            </a:r>
            <a:endParaRPr lang="en-AU" sz="1600" dirty="0">
              <a:latin typeface="VIC"/>
            </a:endParaRPr>
          </a:p>
        </p:txBody>
      </p:sp>
      <p:pic>
        <p:nvPicPr>
          <p:cNvPr id="9" name="Graphic 8" descr="Online Network with solid fill">
            <a:extLst>
              <a:ext uri="{FF2B5EF4-FFF2-40B4-BE49-F238E27FC236}">
                <a16:creationId xmlns:a16="http://schemas.microsoft.com/office/drawing/2014/main" id="{E9850047-3C0F-3BCD-9EB8-09E58DFB368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507160" y="876852"/>
            <a:ext cx="761816" cy="761816"/>
          </a:xfrm>
          <a:prstGeom prst="rect">
            <a:avLst/>
          </a:prstGeom>
        </p:spPr>
      </p:pic>
      <p:pic>
        <p:nvPicPr>
          <p:cNvPr id="5" name="Picture 4">
            <a:extLst>
              <a:ext uri="{FF2B5EF4-FFF2-40B4-BE49-F238E27FC236}">
                <a16:creationId xmlns:a16="http://schemas.microsoft.com/office/drawing/2014/main" id="{1C5F5FC4-A77F-452F-678A-0B1B8F7F0969}"/>
              </a:ext>
            </a:extLst>
          </p:cNvPr>
          <p:cNvPicPr>
            <a:picLocks noChangeAspect="1"/>
          </p:cNvPicPr>
          <p:nvPr/>
        </p:nvPicPr>
        <p:blipFill>
          <a:blip r:embed="rId6"/>
          <a:stretch>
            <a:fillRect/>
          </a:stretch>
        </p:blipFill>
        <p:spPr>
          <a:xfrm>
            <a:off x="278413" y="2088872"/>
            <a:ext cx="695325" cy="2000250"/>
          </a:xfrm>
          <a:prstGeom prst="rect">
            <a:avLst/>
          </a:prstGeom>
        </p:spPr>
      </p:pic>
      <p:sp>
        <p:nvSpPr>
          <p:cNvPr id="14" name="TextBox 13">
            <a:extLst>
              <a:ext uri="{FF2B5EF4-FFF2-40B4-BE49-F238E27FC236}">
                <a16:creationId xmlns:a16="http://schemas.microsoft.com/office/drawing/2014/main" id="{C474319F-276C-25B6-F08D-AEA2EB88F3C7}"/>
              </a:ext>
            </a:extLst>
          </p:cNvPr>
          <p:cNvSpPr txBox="1"/>
          <p:nvPr/>
        </p:nvSpPr>
        <p:spPr>
          <a:xfrm>
            <a:off x="1030670" y="1650442"/>
            <a:ext cx="6097314" cy="369332"/>
          </a:xfrm>
          <a:prstGeom prst="rect">
            <a:avLst/>
          </a:prstGeom>
          <a:noFill/>
        </p:spPr>
        <p:txBody>
          <a:bodyPr wrap="square">
            <a:spAutoFit/>
          </a:bodyPr>
          <a:lstStyle/>
          <a:p>
            <a:r>
              <a:rPr lang="en-AU" b="1" dirty="0">
                <a:latin typeface="VIC" panose="00000500000000000000" pitchFamily="2" charset="0"/>
              </a:rPr>
              <a:t>Suggested copy:</a:t>
            </a:r>
            <a:endParaRPr lang="en-AU" b="1" dirty="0"/>
          </a:p>
        </p:txBody>
      </p:sp>
      <p:pic>
        <p:nvPicPr>
          <p:cNvPr id="19" name="Picture 18">
            <a:extLst>
              <a:ext uri="{FF2B5EF4-FFF2-40B4-BE49-F238E27FC236}">
                <a16:creationId xmlns:a16="http://schemas.microsoft.com/office/drawing/2014/main" id="{2A9C3989-F409-F299-808A-11E0BC04BC8D}"/>
              </a:ext>
            </a:extLst>
          </p:cNvPr>
          <p:cNvPicPr>
            <a:picLocks noChangeAspect="1"/>
          </p:cNvPicPr>
          <p:nvPr/>
        </p:nvPicPr>
        <p:blipFill>
          <a:blip r:embed="rId7"/>
          <a:stretch>
            <a:fillRect/>
          </a:stretch>
        </p:blipFill>
        <p:spPr>
          <a:xfrm>
            <a:off x="331274" y="4378437"/>
            <a:ext cx="583125" cy="521809"/>
          </a:xfrm>
          <a:prstGeom prst="rect">
            <a:avLst/>
          </a:prstGeom>
        </p:spPr>
      </p:pic>
      <p:pic>
        <p:nvPicPr>
          <p:cNvPr id="11" name="Picture 10" descr="A map with a red square in the center&#10;&#10;Description automatically generated">
            <a:extLst>
              <a:ext uri="{FF2B5EF4-FFF2-40B4-BE49-F238E27FC236}">
                <a16:creationId xmlns:a16="http://schemas.microsoft.com/office/drawing/2014/main" id="{001F44A6-338D-74B1-1900-EDF811380F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23671" y="1735913"/>
            <a:ext cx="3352247" cy="3998873"/>
          </a:xfrm>
          <a:prstGeom prst="rect">
            <a:avLst/>
          </a:prstGeom>
        </p:spPr>
      </p:pic>
      <p:sp>
        <p:nvSpPr>
          <p:cNvPr id="13" name="TextBox 12">
            <a:extLst>
              <a:ext uri="{FF2B5EF4-FFF2-40B4-BE49-F238E27FC236}">
                <a16:creationId xmlns:a16="http://schemas.microsoft.com/office/drawing/2014/main" id="{93CCB47E-57F0-B2C0-2A74-B0EDEEA0808B}"/>
              </a:ext>
            </a:extLst>
          </p:cNvPr>
          <p:cNvSpPr txBox="1"/>
          <p:nvPr/>
        </p:nvSpPr>
        <p:spPr>
          <a:xfrm>
            <a:off x="8037668" y="5770764"/>
            <a:ext cx="3767959" cy="607464"/>
          </a:xfrm>
          <a:prstGeom prst="rect">
            <a:avLst/>
          </a:prstGeom>
          <a:noFill/>
        </p:spPr>
        <p:txBody>
          <a:bodyPr wrap="square" lIns="0" tIns="0" rIns="0" bIns="0" rtlCol="0" anchor="t">
            <a:noAutofit/>
          </a:bodyPr>
          <a:lstStyle/>
          <a:p>
            <a:pPr algn="l" rtl="0" fontAlgn="base"/>
            <a:r>
              <a:rPr lang="en-AU" sz="1800" b="0" i="0" dirty="0">
                <a:effectLst/>
                <a:latin typeface="VIC" panose="00000500000000000000" pitchFamily="2" charset="0"/>
                <a:hlinkClick r:id="rId9"/>
              </a:rPr>
              <a:t>Click here to download image</a:t>
            </a:r>
            <a:endParaRPr lang="en-AU" b="0" i="0" dirty="0">
              <a:effectLst/>
              <a:latin typeface="VIC" panose="00000500000000000000" pitchFamily="2" charset="0"/>
              <a:hlinkClick r:id="rId9"/>
            </a:endParaRPr>
          </a:p>
          <a:p>
            <a:pPr>
              <a:lnSpc>
                <a:spcPct val="150000"/>
              </a:lnSpc>
            </a:pPr>
            <a:endParaRPr lang="en-US" dirty="0">
              <a:latin typeface="VIC" panose="00000500000000000000" pitchFamily="2" charset="0"/>
              <a:ea typeface="+mn-lt"/>
              <a:cs typeface="+mn-lt"/>
              <a:hlinkClick r:id="rId10"/>
            </a:endParaRPr>
          </a:p>
          <a:p>
            <a:endParaRPr lang="en-US" dirty="0">
              <a:latin typeface="VIC" panose="00000500000000000000" pitchFamily="2" charset="0"/>
              <a:ea typeface="+mn-lt"/>
              <a:cs typeface="+mn-lt"/>
              <a:hlinkClick r:id="rId10"/>
            </a:endParaRPr>
          </a:p>
          <a:p>
            <a:endParaRPr lang="en-US" dirty="0">
              <a:latin typeface="VIC" panose="00000500000000000000" pitchFamily="2" charset="0"/>
              <a:cs typeface="Arial"/>
            </a:endParaRPr>
          </a:p>
          <a:p>
            <a:endParaRPr lang="en-US" dirty="0">
              <a:latin typeface="VIC" panose="00000500000000000000" pitchFamily="2" charset="0"/>
              <a:cs typeface="Arial" panose="020B0604020202020204" pitchFamily="34" charset="0"/>
            </a:endParaRPr>
          </a:p>
        </p:txBody>
      </p:sp>
      <p:pic>
        <p:nvPicPr>
          <p:cNvPr id="16" name="Picture 15">
            <a:hlinkClick r:id="rId9"/>
            <a:extLst>
              <a:ext uri="{FF2B5EF4-FFF2-40B4-BE49-F238E27FC236}">
                <a16:creationId xmlns:a16="http://schemas.microsoft.com/office/drawing/2014/main" id="{99B66BE3-7BE7-553A-AEBC-FFBECA403A9D}"/>
              </a:ext>
            </a:extLst>
          </p:cNvPr>
          <p:cNvPicPr>
            <a:picLocks noChangeAspect="1"/>
          </p:cNvPicPr>
          <p:nvPr/>
        </p:nvPicPr>
        <p:blipFill>
          <a:blip r:embed="rId11"/>
          <a:stretch>
            <a:fillRect/>
          </a:stretch>
        </p:blipFill>
        <p:spPr>
          <a:xfrm>
            <a:off x="11419818" y="5684185"/>
            <a:ext cx="514350" cy="485775"/>
          </a:xfrm>
          <a:prstGeom prst="rect">
            <a:avLst/>
          </a:prstGeom>
        </p:spPr>
      </p:pic>
      <p:sp>
        <p:nvSpPr>
          <p:cNvPr id="17" name="TextBox 16">
            <a:extLst>
              <a:ext uri="{FF2B5EF4-FFF2-40B4-BE49-F238E27FC236}">
                <a16:creationId xmlns:a16="http://schemas.microsoft.com/office/drawing/2014/main" id="{FE47D038-4012-9B07-060D-9C8BFF74CF12}"/>
              </a:ext>
            </a:extLst>
          </p:cNvPr>
          <p:cNvSpPr txBox="1"/>
          <p:nvPr/>
        </p:nvSpPr>
        <p:spPr>
          <a:xfrm>
            <a:off x="7923577" y="1366581"/>
            <a:ext cx="2598709" cy="369332"/>
          </a:xfrm>
          <a:prstGeom prst="rect">
            <a:avLst/>
          </a:prstGeom>
          <a:noFill/>
        </p:spPr>
        <p:txBody>
          <a:bodyPr wrap="square">
            <a:spAutoFit/>
          </a:bodyPr>
          <a:lstStyle/>
          <a:p>
            <a:r>
              <a:rPr lang="en-AU" b="1" dirty="0">
                <a:latin typeface="VIC" panose="00000500000000000000" pitchFamily="2" charset="0"/>
              </a:rPr>
              <a:t>Suggested image:</a:t>
            </a:r>
            <a:endParaRPr lang="en-AU" b="1" dirty="0"/>
          </a:p>
        </p:txBody>
      </p:sp>
    </p:spTree>
    <p:custDataLst>
      <p:tags r:id="rId1"/>
    </p:custDataLst>
    <p:extLst>
      <p:ext uri="{BB962C8B-B14F-4D97-AF65-F5344CB8AC3E}">
        <p14:creationId xmlns:p14="http://schemas.microsoft.com/office/powerpoint/2010/main" val="30647910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BA8898DF7E5B4A881FB202E2FBF5F5" ma:contentTypeVersion="16" ma:contentTypeDescription="Create a new document." ma:contentTypeScope="" ma:versionID="bc79c1f0a1cad8204743ceb4a9251016">
  <xsd:schema xmlns:xsd="http://www.w3.org/2001/XMLSchema" xmlns:xs="http://www.w3.org/2001/XMLSchema" xmlns:p="http://schemas.microsoft.com/office/2006/metadata/properties" xmlns:ns2="a5f32de4-e402-4188-b034-e71ca7d22e54" xmlns:ns3="7ea0f222-ba29-4598-b33a-0f5bb756bde4" xmlns:ns4="8b01c7af-32f7-463f-b66d-9421b9d9e7ee" targetNamespace="http://schemas.microsoft.com/office/2006/metadata/properties" ma:root="true" ma:fieldsID="58d8393d832dc90b6cface4b04253dcb" ns2:_="" ns3:_="" ns4:_="">
    <xsd:import namespace="a5f32de4-e402-4188-b034-e71ca7d22e54"/>
    <xsd:import namespace="7ea0f222-ba29-4598-b33a-0f5bb756bde4"/>
    <xsd:import namespace="8b01c7af-32f7-463f-b66d-9421b9d9e7ee"/>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4:TaxCatchAll" minOccurs="0"/>
                <xsd:element ref="ns3:MediaServiceDateTaken" minOccurs="0"/>
                <xsd:element ref="ns3:MediaServiceOCR" minOccurs="0"/>
                <xsd:element ref="ns3:MediaServiceGenerationTime" minOccurs="0"/>
                <xsd:element ref="ns3:MediaServiceEventHashCode" minOccurs="0"/>
                <xsd:element ref="ns4:SharedWithUsers" minOccurs="0"/>
                <xsd:element ref="ns4:SharedWithDetails" minOccurs="0"/>
                <xsd:element ref="ns3:MediaServiceLocation" minOccurs="0"/>
                <xsd:element ref="ns3:MediaLengthInSeconds" minOccurs="0"/>
                <xsd:element ref="ns3: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f32de4-e402-4188-b034-e71ca7d22e5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ea0f222-ba29-4598-b33a-0f5bb756bde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797aeec6-0273-40f2-ab3e-beee73212332"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Group" ma:index="26" nillable="true" ma:displayName="Group" ma:description="grouping related documents" ma:format="Dropdown" ma:internalName="Group">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01c7af-32f7-463f-b66d-9421b9d9e7e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d3cc83b-7600-4afb-83b7-bc04e3cb44d0}" ma:internalName="TaxCatchAll" ma:showField="CatchAllData" ma:web="8b01c7af-32f7-463f-b66d-9421b9d9e7e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797aeec6-0273-40f2-ab3e-beee73212332" ContentTypeId="0x0101" PreviousValue="false" LastSyncTimeStamp="2018-05-31T04:53:04.507Z"/>
</file>

<file path=customXml/item4.xml><?xml version="1.0" encoding="utf-8"?>
<?mso-contentType ?>
<spe:Receivers xmlns:spe="http://schemas.microsoft.com/sharepoint/events"/>
</file>

<file path=customXml/item5.xml><?xml version="1.0" encoding="utf-8"?>
<p:properties xmlns:p="http://schemas.microsoft.com/office/2006/metadata/properties" xmlns:xsi="http://www.w3.org/2001/XMLSchema-instance" xmlns:pc="http://schemas.microsoft.com/office/infopath/2007/PartnerControls">
  <documentManagement>
    <lcf76f155ced4ddcb4097134ff3c332f xmlns="7ea0f222-ba29-4598-b33a-0f5bb756bde4">
      <Terms xmlns="http://schemas.microsoft.com/office/infopath/2007/PartnerControls"/>
    </lcf76f155ced4ddcb4097134ff3c332f>
    <TaxCatchAll xmlns="8b01c7af-32f7-463f-b66d-9421b9d9e7ee" xsi:nil="true"/>
    <Group xmlns="7ea0f222-ba29-4598-b33a-0f5bb756bde4" xsi:nil="true"/>
  </documentManagement>
</p:properties>
</file>

<file path=customXml/itemProps1.xml><?xml version="1.0" encoding="utf-8"?>
<ds:datastoreItem xmlns:ds="http://schemas.openxmlformats.org/officeDocument/2006/customXml" ds:itemID="{E78CC3BF-38A4-40A9-9ADE-880C52C476F7}">
  <ds:schemaRefs>
    <ds:schemaRef ds:uri="http://schemas.microsoft.com/sharepoint/v3/contenttype/forms"/>
  </ds:schemaRefs>
</ds:datastoreItem>
</file>

<file path=customXml/itemProps2.xml><?xml version="1.0" encoding="utf-8"?>
<ds:datastoreItem xmlns:ds="http://schemas.openxmlformats.org/officeDocument/2006/customXml" ds:itemID="{35C449CB-0896-4640-85D8-91D322A0E8BC}">
  <ds:schemaRefs>
    <ds:schemaRef ds:uri="7ea0f222-ba29-4598-b33a-0f5bb756bde4"/>
    <ds:schemaRef ds:uri="8b01c7af-32f7-463f-b66d-9421b9d9e7ee"/>
    <ds:schemaRef ds:uri="a5f32de4-e402-4188-b034-e71ca7d22e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4B7F567-1CFC-4C0D-98F9-E3BE23CA5F3A}">
  <ds:schemaRefs>
    <ds:schemaRef ds:uri="Microsoft.SharePoint.Taxonomy.ContentTypeSync"/>
  </ds:schemaRefs>
</ds:datastoreItem>
</file>

<file path=customXml/itemProps4.xml><?xml version="1.0" encoding="utf-8"?>
<ds:datastoreItem xmlns:ds="http://schemas.openxmlformats.org/officeDocument/2006/customXml" ds:itemID="{977748D2-1245-40D0-95B8-47291859863F}">
  <ds:schemaRefs>
    <ds:schemaRef ds:uri="http://schemas.microsoft.com/sharepoint/events"/>
  </ds:schemaRefs>
</ds:datastoreItem>
</file>

<file path=customXml/itemProps5.xml><?xml version="1.0" encoding="utf-8"?>
<ds:datastoreItem xmlns:ds="http://schemas.openxmlformats.org/officeDocument/2006/customXml" ds:itemID="{B454CDA2-3156-4E3C-BC18-1AFEC76286F0}">
  <ds:schemaRefs>
    <ds:schemaRef ds:uri="a5f32de4-e402-4188-b034-e71ca7d22e54"/>
    <ds:schemaRef ds:uri="http://purl.org/dc/terms/"/>
    <ds:schemaRef ds:uri="http://schemas.microsoft.com/office/infopath/2007/PartnerControls"/>
    <ds:schemaRef ds:uri="8b01c7af-32f7-463f-b66d-9421b9d9e7ee"/>
    <ds:schemaRef ds:uri="7ea0f222-ba29-4598-b33a-0f5bb756bde4"/>
    <ds:schemaRef ds:uri="http://purl.org/dc/dcmitype/"/>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12</TotalTime>
  <Words>2401</Words>
  <Application>Microsoft Office PowerPoint</Application>
  <PresentationFormat>Widescreen</PresentationFormat>
  <Paragraphs>187</Paragraphs>
  <Slides>16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Aptos Display</vt:lpstr>
      <vt:lpstr>Arial</vt:lpstr>
      <vt:lpstr>Calibri</vt:lpstr>
      <vt:lpstr>VIC</vt:lpstr>
      <vt:lpstr>Wingdings</vt:lpstr>
      <vt:lpstr>office theme</vt:lpstr>
      <vt:lpstr>H7 avian influenza (bird flu) 2025 stakeholder communications pack</vt:lpstr>
      <vt:lpstr>WHAT’S THE PURPOSE OF THIS PACK?</vt:lpstr>
      <vt:lpstr>KEY MESSAGES: THE CURRENT SITUATION</vt:lpstr>
      <vt:lpstr>KEY MESSAGES: MOVEMENT CONTROLS AND PERMITS (1/2)</vt:lpstr>
      <vt:lpstr>KEY MESSAGES: MOVEMENT CONTROLS AND PERMITS (2/2)</vt:lpstr>
      <vt:lpstr>KEY MESSAGES: AVIAN INFLUENZA (BIRD FLU)</vt:lpstr>
      <vt:lpstr>KEY MESSAGES: WHAT CAN I DO TO PROTECT MY BIRDS?</vt:lpstr>
      <vt:lpstr>SOCIAL MEDIA POST: </vt:lpstr>
      <vt:lpstr>SOCIAL MEDIA POST: </vt:lpstr>
      <vt:lpstr>SOCIAL MEDIA POST: </vt:lpstr>
      <vt:lpstr>SOCIAL MEDIA POST: </vt:lpstr>
      <vt:lpstr>SOCIAL MEDIA POST: </vt:lpstr>
      <vt:lpstr>SOCIAL MEDIA POST: </vt:lpstr>
      <vt:lpstr>NEWSLETTER BLURB</vt:lpstr>
      <vt:lpstr>More information </vt:lpstr>
      <vt:lpstr>Thank you for your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Beaty</dc:creator>
  <cp:lastModifiedBy>Anne Beaty</cp:lastModifiedBy>
  <cp:revision>3</cp:revision>
  <dcterms:created xsi:type="dcterms:W3CDTF">2024-01-08T08:41:26Z</dcterms:created>
  <dcterms:modified xsi:type="dcterms:W3CDTF">2025-02-19T02:59:23Z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0x0101007ABA8898DF7E5B4A881FB202E2FBF5F5</vt:lpwstr>
  </property>
  <property fmtid="{D5CDD505-2E9C-101B-9397-08002B2CF9AE}" pid="3" name="MSIP_Label_4257e2ab-f512-40e2-9c9a-c64247360765_Enabled">
    <vt:lpwstr>true</vt:lpwstr>
  </property>
  <property fmtid="{D5CDD505-2E9C-101B-9397-08002B2CF9AE}" pid="4" name="MSIP_Label_4257e2ab-f512-40e2-9c9a-c64247360765_SetDate">
    <vt:lpwstr>2024-01-08T08:47:45Z</vt:lpwstr>
  </property>
  <property fmtid="{D5CDD505-2E9C-101B-9397-08002B2CF9AE}" pid="5" name="MSIP_Label_4257e2ab-f512-40e2-9c9a-c64247360765_Method">
    <vt:lpwstr>Privileged</vt:lpwstr>
  </property>
  <property fmtid="{D5CDD505-2E9C-101B-9397-08002B2CF9AE}" pid="6" name="MSIP_Label_4257e2ab-f512-40e2-9c9a-c64247360765_Name">
    <vt:lpwstr>OFFICIAL</vt:lpwstr>
  </property>
  <property fmtid="{D5CDD505-2E9C-101B-9397-08002B2CF9AE}" pid="7" name="MSIP_Label_4257e2ab-f512-40e2-9c9a-c64247360765_SiteId">
    <vt:lpwstr>e8bdd6f7-fc18-4e48-a554-7f547927223b</vt:lpwstr>
  </property>
  <property fmtid="{D5CDD505-2E9C-101B-9397-08002B2CF9AE}" pid="8" name="MSIP_Label_4257e2ab-f512-40e2-9c9a-c64247360765_ActionId">
    <vt:lpwstr>44bf4df3-7c94-4268-a601-a15928b45db2</vt:lpwstr>
  </property>
  <property fmtid="{D5CDD505-2E9C-101B-9397-08002B2CF9AE}" pid="9" name="MSIP_Label_4257e2ab-f512-40e2-9c9a-c64247360765_ContentBits">
    <vt:lpwstr>2</vt:lpwstr>
  </property>
  <property fmtid="{D5CDD505-2E9C-101B-9397-08002B2CF9AE}" pid="10" name="ClassificationContentMarkingFooterLocations">
    <vt:lpwstr>office theme:8</vt:lpwstr>
  </property>
  <property fmtid="{D5CDD505-2E9C-101B-9397-08002B2CF9AE}" pid="11" name="ClassificationContentMarkingFooterText">
    <vt:lpwstr>OFFICIAL</vt:lpwstr>
  </property>
  <property fmtid="{D5CDD505-2E9C-101B-9397-08002B2CF9AE}" pid="12" name="MediaServiceImageTags">
    <vt:lpwstr/>
  </property>
  <property fmtid="{D5CDD505-2E9C-101B-9397-08002B2CF9AE}" pid="13" name="_ExtendedDescription">
    <vt:lpwstr/>
  </property>
</Properties>
</file>